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PT Sans Narrow"/>
      <p:regular r:id="rId58"/>
      <p:bold r:id="rId59"/>
    </p:embeddedFont>
    <p:embeddedFont>
      <p:font typeface="Roboto Condensed"/>
      <p:regular r:id="rId60"/>
      <p:bold r:id="rId61"/>
      <p:italic r:id="rId62"/>
      <p:boldItalic r:id="rId63"/>
    </p:embeddedFont>
    <p:embeddedFont>
      <p:font typeface="Roboto Condensed Light"/>
      <p:regular r:id="rId64"/>
      <p:bold r:id="rId65"/>
      <p:italic r:id="rId66"/>
      <p:boldItalic r:id="rId67"/>
    </p:embeddedFont>
    <p:embeddedFont>
      <p:font typeface="Oswald"/>
      <p:regular r:id="rId68"/>
      <p:bold r:id="rId69"/>
    </p:embeddedFont>
    <p:embeddedFont>
      <p:font typeface="Nunito Sans"/>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Sans-boldItalic.fntdata"/><Relationship Id="rId72" Type="http://schemas.openxmlformats.org/officeDocument/2006/relationships/font" Target="fonts/NunitoSans-italic.fntdata"/><Relationship Id="rId31" Type="http://schemas.openxmlformats.org/officeDocument/2006/relationships/slide" Target="slides/slide26.xml"/><Relationship Id="rId75" Type="http://schemas.openxmlformats.org/officeDocument/2006/relationships/font" Target="fonts/OpenSans-bold.fntdata"/><Relationship Id="rId30" Type="http://schemas.openxmlformats.org/officeDocument/2006/relationships/slide" Target="slides/slide25.xml"/><Relationship Id="rId74" Type="http://schemas.openxmlformats.org/officeDocument/2006/relationships/font" Target="fonts/OpenSans-regular.fntdata"/><Relationship Id="rId33" Type="http://schemas.openxmlformats.org/officeDocument/2006/relationships/slide" Target="slides/slide28.xml"/><Relationship Id="rId77" Type="http://schemas.openxmlformats.org/officeDocument/2006/relationships/font" Target="fonts/OpenSans-boldItalic.fntdata"/><Relationship Id="rId32" Type="http://schemas.openxmlformats.org/officeDocument/2006/relationships/slide" Target="slides/slide27.xml"/><Relationship Id="rId76" Type="http://schemas.openxmlformats.org/officeDocument/2006/relationships/font" Target="fonts/OpenSans-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unitoSans-bold.fntdata"/><Relationship Id="rId70" Type="http://schemas.openxmlformats.org/officeDocument/2006/relationships/font" Target="fonts/Nunito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italic.fntdata"/><Relationship Id="rId61" Type="http://schemas.openxmlformats.org/officeDocument/2006/relationships/font" Target="fonts/RobotoCondensed-bold.fntdata"/><Relationship Id="rId20" Type="http://schemas.openxmlformats.org/officeDocument/2006/relationships/slide" Target="slides/slide15.xml"/><Relationship Id="rId64" Type="http://schemas.openxmlformats.org/officeDocument/2006/relationships/font" Target="fonts/RobotoCondensedLight-regular.fntdata"/><Relationship Id="rId63" Type="http://schemas.openxmlformats.org/officeDocument/2006/relationships/font" Target="fonts/RobotoCondensed-boldItalic.fntdata"/><Relationship Id="rId22" Type="http://schemas.openxmlformats.org/officeDocument/2006/relationships/slide" Target="slides/slide17.xml"/><Relationship Id="rId66" Type="http://schemas.openxmlformats.org/officeDocument/2006/relationships/font" Target="fonts/RobotoCondensedLight-italic.fntdata"/><Relationship Id="rId21" Type="http://schemas.openxmlformats.org/officeDocument/2006/relationships/slide" Target="slides/slide16.xml"/><Relationship Id="rId65" Type="http://schemas.openxmlformats.org/officeDocument/2006/relationships/font" Target="fonts/RobotoCondensedLight-bold.fntdata"/><Relationship Id="rId24" Type="http://schemas.openxmlformats.org/officeDocument/2006/relationships/slide" Target="slides/slide19.xml"/><Relationship Id="rId68" Type="http://schemas.openxmlformats.org/officeDocument/2006/relationships/font" Target="fonts/Oswald-regular.fntdata"/><Relationship Id="rId23" Type="http://schemas.openxmlformats.org/officeDocument/2006/relationships/slide" Target="slides/slide18.xml"/><Relationship Id="rId67" Type="http://schemas.openxmlformats.org/officeDocument/2006/relationships/font" Target="fonts/RobotoCondensedLight-boldItalic.fntdata"/><Relationship Id="rId60" Type="http://schemas.openxmlformats.org/officeDocument/2006/relationships/font" Target="fonts/RobotoCondensed-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TSansNarrow-bold.fntdata"/><Relationship Id="rId14" Type="http://schemas.openxmlformats.org/officeDocument/2006/relationships/slide" Target="slides/slide9.xml"/><Relationship Id="rId58" Type="http://schemas.openxmlformats.org/officeDocument/2006/relationships/font" Target="fonts/PTSansNarrow-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960a75a09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a960a75a09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en"/>
              <a:t>EDSDA is not only aimed at experts in a certain field, our system is aimed at becoming a data visualization and analysis tool for everyone without any special skills.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85c4f6d80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a85c4f6d80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Dong</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Kieu</a:t>
            </a:r>
            <a:endParaRPr/>
          </a:p>
          <a:p>
            <a:pPr indent="0" lvl="0" marL="0" rtl="0" algn="l">
              <a:lnSpc>
                <a:spcPct val="100000"/>
              </a:lnSpc>
              <a:spcBef>
                <a:spcPts val="0"/>
              </a:spcBef>
              <a:spcAft>
                <a:spcPts val="0"/>
              </a:spcAft>
              <a:buSzPts val="1400"/>
              <a:buNone/>
            </a:pPr>
            <a:r>
              <a:rPr lang="en"/>
              <a:t>In this part, i’ll talk about our tasks goal and what we have done in capstone project 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
              <a:t>The goal of the project is to build an automatic data storage and processing system, including sub-flows such as: data source importing, Auto ETL Processing, Smart Data Cubes Suggestion, Data Visualized Exporting. In addition, we aim to build a Smart - Friendly - Modern User interface to make it easy for all users to use, so that EDSDA can become a true open data hub.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b37e453a7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ab37e453a7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Hoa</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
              <a:t>To solve the data problem, we have preliminary designed the system with the following main modules:</a:t>
            </a:r>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Data Lake:</a:t>
            </a:r>
            <a:endParaRPr b="1">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Collect from environment open data platforms of the governments and NGO,, User imported data sources.</a:t>
            </a:r>
            <a:endParaRPr>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We Use web crawling techniques to crawl data from some goverments websites.</a:t>
            </a:r>
            <a:endParaRPr>
              <a:solidFill>
                <a:srgbClr val="695D46"/>
              </a:solidFill>
              <a:latin typeface="Open Sans"/>
              <a:ea typeface="Open Sans"/>
              <a:cs typeface="Open Sans"/>
              <a:sym typeface="Open Sans"/>
            </a:endParaRPr>
          </a:p>
          <a:p>
            <a:pPr indent="0" lvl="0" marL="457200" rtl="0" algn="just">
              <a:lnSpc>
                <a:spcPct val="120000"/>
              </a:lnSpc>
              <a:spcBef>
                <a:spcPts val="600"/>
              </a:spcBef>
              <a:spcAft>
                <a:spcPts val="0"/>
              </a:spcAft>
              <a:buNone/>
            </a:pPr>
            <a:r>
              <a:rPr lang="en">
                <a:solidFill>
                  <a:srgbClr val="695D46"/>
                </a:solidFill>
                <a:latin typeface="Open Sans"/>
                <a:ea typeface="Open Sans"/>
                <a:cs typeface="Open Sans"/>
                <a:sym typeface="Open Sans"/>
              </a:rPr>
              <a:t>then the application server will</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Application Server:</a:t>
            </a:r>
            <a:endParaRPr b="1">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Check for the changes of the data lake when the user imports new data sources.</a:t>
            </a:r>
            <a:endParaRPr>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Handle Data Lake Exceptions if any errors occur.</a:t>
            </a:r>
            <a:endParaRPr>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Trigger the Data Lake to Staging Area loading process.</a:t>
            </a:r>
            <a:endParaRPr>
              <a:solidFill>
                <a:srgbClr val="695D46"/>
              </a:solidFill>
              <a:latin typeface="Open Sans"/>
              <a:ea typeface="Open Sans"/>
              <a:cs typeface="Open Sans"/>
              <a:sym typeface="Open Sans"/>
            </a:endParaRPr>
          </a:p>
          <a:p>
            <a:pPr indent="0" lvl="0" marL="457200" rtl="0" algn="just">
              <a:lnSpc>
                <a:spcPct val="120000"/>
              </a:lnSpc>
              <a:spcBef>
                <a:spcPts val="600"/>
              </a:spcBef>
              <a:spcAft>
                <a:spcPts val="0"/>
              </a:spcAft>
              <a:buNone/>
            </a:pPr>
            <a:r>
              <a:rPr lang="en">
                <a:solidFill>
                  <a:srgbClr val="695D46"/>
                </a:solidFill>
                <a:latin typeface="Open Sans"/>
                <a:ea typeface="Open Sans"/>
                <a:cs typeface="Open Sans"/>
                <a:sym typeface="Open Sans"/>
              </a:rPr>
              <a:t>after triggering the loading process, the data source will come through the </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Automatic ETL (Extract, Transform, Load) </a:t>
            </a:r>
            <a:endParaRPr b="1">
              <a:solidFill>
                <a:srgbClr val="695D46"/>
              </a:solidFill>
              <a:latin typeface="Open Sans"/>
              <a:ea typeface="Open Sans"/>
              <a:cs typeface="Open Sans"/>
              <a:sym typeface="Open Sans"/>
            </a:endParaRPr>
          </a:p>
          <a:p>
            <a:pPr indent="0" lvl="0" marL="457200" rtl="0" algn="just">
              <a:lnSpc>
                <a:spcPct val="120000"/>
              </a:lnSpc>
              <a:spcBef>
                <a:spcPts val="600"/>
              </a:spcBef>
              <a:spcAft>
                <a:spcPts val="0"/>
              </a:spcAft>
              <a:buClr>
                <a:schemeClr val="dk1"/>
              </a:buClr>
              <a:buSzPts val="1100"/>
              <a:buFont typeface="Arial"/>
              <a:buNone/>
            </a:pPr>
            <a:r>
              <a:rPr lang="en">
                <a:solidFill>
                  <a:srgbClr val="695D46"/>
                </a:solidFill>
                <a:latin typeface="Open Sans"/>
                <a:ea typeface="Open Sans"/>
                <a:cs typeface="Open Sans"/>
                <a:sym typeface="Open Sans"/>
              </a:rPr>
              <a:t>In this step, we extract structured data after restructuring the raw data from the data lake. Mainly in this step, we focus on exacting data correctly from the structured data from the data lake.</a:t>
            </a:r>
            <a:endParaRPr>
              <a:solidFill>
                <a:srgbClr val="695D46"/>
              </a:solidFill>
              <a:latin typeface="Open Sans"/>
              <a:ea typeface="Open Sans"/>
              <a:cs typeface="Open Sans"/>
              <a:sym typeface="Open Sans"/>
            </a:endParaRPr>
          </a:p>
          <a:p>
            <a:pPr indent="0" lvl="0" marL="457200" rtl="0" algn="just">
              <a:lnSpc>
                <a:spcPct val="120000"/>
              </a:lnSpc>
              <a:spcBef>
                <a:spcPts val="600"/>
              </a:spcBef>
              <a:spcAft>
                <a:spcPts val="0"/>
              </a:spcAft>
              <a:buClr>
                <a:schemeClr val="dk1"/>
              </a:buClr>
              <a:buSzPts val="1100"/>
              <a:buFont typeface="Arial"/>
              <a:buNone/>
            </a:pPr>
            <a:r>
              <a:rPr lang="en">
                <a:solidFill>
                  <a:srgbClr val="695D46"/>
                </a:solidFill>
                <a:latin typeface="Open Sans"/>
                <a:ea typeface="Open Sans"/>
                <a:cs typeface="Open Sans"/>
                <a:sym typeface="Open Sans"/>
              </a:rPr>
              <a:t>Based on the business’s constraints we have to transform the data to be compatible with our process to handle the data for displaying on the dashboard. Getting exacted data, transforming the data, and ready to load into the DW.</a:t>
            </a:r>
            <a:endParaRPr>
              <a:solidFill>
                <a:srgbClr val="695D46"/>
              </a:solidFill>
              <a:latin typeface="Open Sans"/>
              <a:ea typeface="Open Sans"/>
              <a:cs typeface="Open Sans"/>
              <a:sym typeface="Open Sans"/>
            </a:endParaRPr>
          </a:p>
          <a:p>
            <a:pPr indent="0" lvl="0" marL="457200" rtl="0" algn="just">
              <a:lnSpc>
                <a:spcPct val="120000"/>
              </a:lnSpc>
              <a:spcBef>
                <a:spcPts val="600"/>
              </a:spcBef>
              <a:spcAft>
                <a:spcPts val="0"/>
              </a:spcAft>
              <a:buClr>
                <a:schemeClr val="dk1"/>
              </a:buClr>
              <a:buSzPts val="1100"/>
              <a:buFont typeface="Arial"/>
              <a:buNone/>
            </a:pPr>
            <a:r>
              <a:rPr b="1" lang="en">
                <a:solidFill>
                  <a:srgbClr val="695D46"/>
                </a:solidFill>
                <a:latin typeface="Open Sans"/>
                <a:ea typeface="Open Sans"/>
                <a:cs typeface="Open Sans"/>
                <a:sym typeface="Open Sans"/>
              </a:rPr>
              <a:t>The last step is </a:t>
            </a:r>
            <a:r>
              <a:rPr lang="en">
                <a:solidFill>
                  <a:srgbClr val="695D46"/>
                </a:solidFill>
                <a:latin typeface="Open Sans"/>
                <a:ea typeface="Open Sans"/>
                <a:cs typeface="Open Sans"/>
                <a:sym typeface="Open Sans"/>
              </a:rPr>
              <a:t>Loading data into the target data warehouse. We load all the data we have transformed into the staging areas of DW and based on the data we have loaded into staging areas we used to load the data from the staging areas to dimension tables, and fact tables.</a:t>
            </a:r>
            <a:endParaRPr>
              <a:solidFill>
                <a:srgbClr val="695D46"/>
              </a:solidFill>
              <a:latin typeface="Open Sans"/>
              <a:ea typeface="Open Sans"/>
              <a:cs typeface="Open Sans"/>
              <a:sym typeface="Open Sans"/>
            </a:endParaRPr>
          </a:p>
          <a:p>
            <a:pPr indent="0" lvl="0" marL="628650" rtl="0" algn="just">
              <a:lnSpc>
                <a:spcPct val="120000"/>
              </a:lnSpc>
              <a:spcBef>
                <a:spcPts val="600"/>
              </a:spcBef>
              <a:spcAft>
                <a:spcPts val="0"/>
              </a:spcAft>
              <a:buNone/>
            </a:pPr>
            <a:r>
              <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Automatic DW2RDF Engine:</a:t>
            </a:r>
            <a:endParaRPr b="1">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Using RML.io with our custom features, it can generate RDF Data cubes automatically when users import new data sources to the data warehouse. </a:t>
            </a:r>
            <a:endParaRPr>
              <a:solidFill>
                <a:srgbClr val="695D46"/>
              </a:solidFill>
              <a:latin typeface="Open Sans"/>
              <a:ea typeface="Open Sans"/>
              <a:cs typeface="Open Sans"/>
              <a:sym typeface="Open Sans"/>
            </a:endParaRPr>
          </a:p>
          <a:p>
            <a:pPr indent="-241300" lvl="2" marL="457200" rtl="0" algn="just">
              <a:lnSpc>
                <a:spcPct val="120000"/>
              </a:lnSpc>
              <a:spcBef>
                <a:spcPts val="0"/>
              </a:spcBef>
              <a:spcAft>
                <a:spcPts val="0"/>
              </a:spcAft>
              <a:buClr>
                <a:srgbClr val="695D46"/>
              </a:buClr>
              <a:buSzPts val="1100"/>
              <a:buFont typeface="Open Sans"/>
              <a:buChar char="■"/>
            </a:pPr>
            <a:r>
              <a:rPr lang="en">
                <a:solidFill>
                  <a:srgbClr val="695D46"/>
                </a:solidFill>
                <a:latin typeface="Open Sans"/>
                <a:ea typeface="Open Sans"/>
                <a:cs typeface="Open Sans"/>
                <a:sym typeface="Open Sans"/>
              </a:rPr>
              <a:t>Suitable with all data sources with a general mapping method.</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OLAP</a:t>
            </a:r>
            <a:endParaRPr b="1">
              <a:solidFill>
                <a:srgbClr val="695D46"/>
              </a:solidFill>
              <a:latin typeface="Open Sans"/>
              <a:ea typeface="Open Sans"/>
              <a:cs typeface="Open Sans"/>
              <a:sym typeface="Open Sans"/>
            </a:endParaRPr>
          </a:p>
          <a:p>
            <a:pPr indent="0" lvl="0" marL="285750" rtl="0" algn="just">
              <a:lnSpc>
                <a:spcPct val="120000"/>
              </a:lnSpc>
              <a:spcBef>
                <a:spcPts val="600"/>
              </a:spcBef>
              <a:spcAft>
                <a:spcPts val="0"/>
              </a:spcAft>
              <a:buClr>
                <a:schemeClr val="dk1"/>
              </a:buClr>
              <a:buSzPts val="1100"/>
              <a:buFont typeface="Arial"/>
              <a:buNone/>
            </a:pPr>
            <a:r>
              <a:rPr lang="en">
                <a:solidFill>
                  <a:srgbClr val="695D46"/>
                </a:solidFill>
                <a:latin typeface="Open Sans"/>
                <a:ea typeface="Open Sans"/>
                <a:cs typeface="Open Sans"/>
                <a:sym typeface="Open Sans"/>
              </a:rPr>
              <a:t>In this step, we store the data of the data warehouse as OLAP cubes. And then, for better query performance, data binding, and scalability, in addition to information transparency, we will automate converting OLAP cubes into RDF Data Cubes.</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Dashboard</a:t>
            </a:r>
            <a:endParaRPr b="1">
              <a:solidFill>
                <a:srgbClr val="695D46"/>
              </a:solidFill>
              <a:latin typeface="Open Sans"/>
              <a:ea typeface="Open Sans"/>
              <a:cs typeface="Open Sans"/>
              <a:sym typeface="Open Sans"/>
            </a:endParaRPr>
          </a:p>
          <a:p>
            <a:pPr indent="0" lvl="0" marL="285750" rtl="0" algn="just">
              <a:lnSpc>
                <a:spcPct val="120000"/>
              </a:lnSpc>
              <a:spcBef>
                <a:spcPts val="600"/>
              </a:spcBef>
              <a:spcAft>
                <a:spcPts val="0"/>
              </a:spcAft>
              <a:buClr>
                <a:schemeClr val="dk1"/>
              </a:buClr>
              <a:buSzPts val="1100"/>
              <a:buFont typeface="Arial"/>
              <a:buNone/>
            </a:pPr>
            <a:r>
              <a:rPr lang="en">
                <a:solidFill>
                  <a:srgbClr val="695D46"/>
                </a:solidFill>
                <a:latin typeface="Open Sans"/>
                <a:ea typeface="Open Sans"/>
                <a:cs typeface="Open Sans"/>
                <a:sym typeface="Open Sans"/>
              </a:rPr>
              <a:t>In this step, the user can drag any data cubes that appear as items on the toolbox and drop them onto the main content board, then connect between them and use the operator such as statistics merge, geo merge to build a new data cube that matches the user requirement. </a:t>
            </a:r>
            <a:endParaRPr>
              <a:solidFill>
                <a:srgbClr val="695D46"/>
              </a:solidFill>
              <a:latin typeface="Open Sans"/>
              <a:ea typeface="Open Sans"/>
              <a:cs typeface="Open Sans"/>
              <a:sym typeface="Open Sans"/>
            </a:endParaRPr>
          </a:p>
          <a:p>
            <a:pPr indent="-127000" lvl="0" marL="285750" rtl="0" algn="just">
              <a:lnSpc>
                <a:spcPct val="120000"/>
              </a:lnSpc>
              <a:spcBef>
                <a:spcPts val="600"/>
              </a:spcBef>
              <a:spcAft>
                <a:spcPts val="0"/>
              </a:spcAft>
              <a:buClr>
                <a:srgbClr val="695D46"/>
              </a:buClr>
              <a:buSzPts val="1100"/>
              <a:buFont typeface="Open Sans"/>
              <a:buAutoNum type="arabicPeriod"/>
            </a:pPr>
            <a:r>
              <a:rPr b="1" lang="en">
                <a:solidFill>
                  <a:srgbClr val="695D46"/>
                </a:solidFill>
                <a:latin typeface="Open Sans"/>
                <a:ea typeface="Open Sans"/>
                <a:cs typeface="Open Sans"/>
                <a:sym typeface="Open Sans"/>
              </a:rPr>
              <a:t>Viz &amp; Filter &amp; Sort</a:t>
            </a:r>
            <a:endParaRPr b="1">
              <a:solidFill>
                <a:srgbClr val="695D46"/>
              </a:solidFill>
              <a:latin typeface="Open Sans"/>
              <a:ea typeface="Open Sans"/>
              <a:cs typeface="Open Sans"/>
              <a:sym typeface="Open Sans"/>
            </a:endParaRPr>
          </a:p>
          <a:p>
            <a:pPr indent="0" lvl="0" marL="285750" rtl="0" algn="just">
              <a:lnSpc>
                <a:spcPct val="120000"/>
              </a:lnSpc>
              <a:spcBef>
                <a:spcPts val="600"/>
              </a:spcBef>
              <a:spcAft>
                <a:spcPts val="0"/>
              </a:spcAft>
              <a:buClr>
                <a:schemeClr val="dk1"/>
              </a:buClr>
              <a:buSzPts val="1100"/>
              <a:buFont typeface="Arial"/>
              <a:buNone/>
            </a:pPr>
            <a:r>
              <a:rPr lang="en">
                <a:solidFill>
                  <a:srgbClr val="695D46"/>
                </a:solidFill>
                <a:latin typeface="Open Sans"/>
                <a:ea typeface="Open Sans"/>
                <a:cs typeface="Open Sans"/>
                <a:sym typeface="Open Sans"/>
              </a:rPr>
              <a:t>This step will perform the data cube which was created by the user with the form they want. It can be a map, a column chart, a line chart, or a pie chart.</a:t>
            </a:r>
            <a:endParaRPr>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4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a:t>
            </a:r>
            <a:endParaRPr/>
          </a:p>
          <a:p>
            <a:pPr indent="0" lvl="0" marL="0" rtl="0" algn="l">
              <a:lnSpc>
                <a:spcPct val="100000"/>
              </a:lnSpc>
              <a:spcBef>
                <a:spcPts val="0"/>
              </a:spcBef>
              <a:spcAft>
                <a:spcPts val="0"/>
              </a:spcAft>
              <a:buSzPts val="1400"/>
              <a:buNone/>
            </a:pPr>
            <a:r>
              <a:rPr lang="en"/>
              <a:t>In this part i ll talk about the DW design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this new version we have updated new dataware house design with the galaxy schema</a:t>
            </a:r>
            <a:endParaRPr/>
          </a:p>
          <a:p>
            <a:pPr indent="0" lvl="0" marL="0" rtl="0" algn="l">
              <a:lnSpc>
                <a:spcPct val="100000"/>
              </a:lnSpc>
              <a:spcBef>
                <a:spcPts val="0"/>
              </a:spcBef>
              <a:spcAft>
                <a:spcPts val="0"/>
              </a:spcAft>
              <a:buSzPts val="1400"/>
              <a:buNone/>
            </a:pPr>
            <a:r>
              <a:rPr lang="en"/>
              <a:t>The DW now having a HIERARCHY structure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have three main important things called: fact table, dimension table, and staging area. </a:t>
            </a:r>
            <a:endParaRPr/>
          </a:p>
          <a:p>
            <a:pPr indent="0" lvl="0" marL="0" rtl="0" algn="l">
              <a:lnSpc>
                <a:spcPct val="100000"/>
              </a:lnSpc>
              <a:spcBef>
                <a:spcPts val="0"/>
              </a:spcBef>
              <a:spcAft>
                <a:spcPts val="0"/>
              </a:spcAft>
              <a:buSzPts val="1400"/>
              <a:buNone/>
            </a:pPr>
            <a:r>
              <a:rPr lang="en"/>
              <a:t>So.</a:t>
            </a:r>
            <a:endParaRPr/>
          </a:p>
          <a:p>
            <a:pPr indent="0" lvl="0" marL="0" rtl="0" algn="l">
              <a:lnSpc>
                <a:spcPct val="100000"/>
              </a:lnSpc>
              <a:spcBef>
                <a:spcPts val="0"/>
              </a:spcBef>
              <a:spcAft>
                <a:spcPts val="0"/>
              </a:spcAft>
              <a:buSzPts val="1400"/>
              <a:buNone/>
            </a:pPr>
            <a:r>
              <a:rPr lang="en"/>
              <a:t>The fact tables contain the measures, and foreign keys which refer to primary keys in the dimension tables.</a:t>
            </a:r>
            <a:endParaRPr/>
          </a:p>
          <a:p>
            <a:pPr indent="0" lvl="0" marL="0" rtl="0" algn="l">
              <a:lnSpc>
                <a:spcPct val="100000"/>
              </a:lnSpc>
              <a:spcBef>
                <a:spcPts val="0"/>
              </a:spcBef>
              <a:spcAft>
                <a:spcPts val="0"/>
              </a:spcAft>
              <a:buSzPts val="1400"/>
              <a:buNone/>
            </a:pPr>
            <a:r>
              <a:rPr lang="en"/>
              <a:t>Dimension tables contain descriptive attributes, and these dimension tables used as a query constraining, and filtering.</a:t>
            </a:r>
            <a:endParaRPr/>
          </a:p>
          <a:p>
            <a:pPr indent="0" lvl="0" marL="0" rtl="0" algn="l">
              <a:lnSpc>
                <a:spcPct val="100000"/>
              </a:lnSpc>
              <a:spcBef>
                <a:spcPts val="0"/>
              </a:spcBef>
              <a:spcAft>
                <a:spcPts val="0"/>
              </a:spcAft>
              <a:buSzPts val="1400"/>
              <a:buNone/>
            </a:pPr>
            <a:r>
              <a:rPr lang="en"/>
              <a:t>And Staging area is for validation, remove constraints of the data types for data process, and data integrity.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Galaxy Schema in Data Warehouse modeling</a:t>
            </a:r>
            <a:endParaRPr/>
          </a:p>
          <a:p>
            <a:pPr indent="0" lvl="0" marL="0" rtl="0" algn="l">
              <a:lnSpc>
                <a:spcPct val="100000"/>
              </a:lnSpc>
              <a:spcBef>
                <a:spcPts val="0"/>
              </a:spcBef>
              <a:spcAft>
                <a:spcPts val="0"/>
              </a:spcAft>
              <a:buSzPts val="1400"/>
              <a:buNone/>
            </a:pPr>
            <a:r>
              <a:rPr lang="en"/>
              <a:t>Just because it has</a:t>
            </a:r>
            <a:endParaRPr/>
          </a:p>
          <a:p>
            <a:pPr indent="0" lvl="0" marL="0" rtl="0" algn="l">
              <a:lnSpc>
                <a:spcPct val="100000"/>
              </a:lnSpc>
              <a:spcBef>
                <a:spcPts val="0"/>
              </a:spcBef>
              <a:spcAft>
                <a:spcPts val="0"/>
              </a:spcAft>
              <a:buSzPts val="1400"/>
              <a:buNone/>
            </a:pPr>
            <a:r>
              <a:rPr lang="en"/>
              <a:t>-A simple relational model with a one-to-many relationship between each dimension tables and the fact tables.</a:t>
            </a:r>
            <a:endParaRPr/>
          </a:p>
          <a:p>
            <a:pPr indent="0" lvl="0" marL="0" rtl="0" algn="l">
              <a:lnSpc>
                <a:spcPct val="100000"/>
              </a:lnSpc>
              <a:spcBef>
                <a:spcPts val="0"/>
              </a:spcBef>
              <a:spcAft>
                <a:spcPts val="0"/>
              </a:spcAft>
              <a:buSzPts val="1400"/>
              <a:buNone/>
            </a:pPr>
            <a:r>
              <a:rPr lang="en"/>
              <a:t>-It’s easy to understand</a:t>
            </a:r>
            <a:endParaRPr/>
          </a:p>
          <a:p>
            <a:pPr indent="0" lvl="0" marL="0" rtl="0" algn="l">
              <a:lnSpc>
                <a:spcPct val="100000"/>
              </a:lnSpc>
              <a:spcBef>
                <a:spcPts val="0"/>
              </a:spcBef>
              <a:spcAft>
                <a:spcPts val="0"/>
              </a:spcAft>
              <a:buSzPts val="1400"/>
              <a:buNone/>
            </a:pPr>
            <a:r>
              <a:rPr lang="en"/>
              <a:t>-it makes our queries more simpler, by using JOIN queries more easier </a:t>
            </a:r>
            <a:endParaRPr/>
          </a:p>
          <a:p>
            <a:pPr indent="0" lvl="0" marL="0" rtl="0" algn="l">
              <a:lnSpc>
                <a:spcPct val="100000"/>
              </a:lnSpc>
              <a:spcBef>
                <a:spcPts val="0"/>
              </a:spcBef>
              <a:spcAft>
                <a:spcPts val="0"/>
              </a:spcAft>
              <a:buSzPts val="1400"/>
              <a:buNone/>
            </a:pPr>
            <a:r>
              <a:rPr lang="en"/>
              <a:t>-Scalability, we can expand more dimensions, and measurable properties to each fact tables for diversification visualized on our dashboard.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is all for the DW design.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045e4193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e045e4193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Automating the ETL process</a:t>
            </a:r>
            <a:endParaRPr/>
          </a:p>
          <a:p>
            <a:pPr indent="0" lvl="0" marL="0" rtl="0" algn="l">
              <a:lnSpc>
                <a:spcPct val="100000"/>
              </a:lnSpc>
              <a:spcBef>
                <a:spcPts val="0"/>
              </a:spcBef>
              <a:spcAft>
                <a:spcPts val="0"/>
              </a:spcAft>
              <a:buSzPts val="1400"/>
              <a:buNone/>
            </a:pPr>
            <a:r>
              <a:rPr lang="en"/>
              <a:t>In this part I ll talk about how we perform the ETL process automatically.</a:t>
            </a:r>
            <a:endParaRPr/>
          </a:p>
          <a:p>
            <a:pPr indent="0" lvl="0" marL="0" rtl="0" algn="l">
              <a:lnSpc>
                <a:spcPct val="100000"/>
              </a:lnSpc>
              <a:spcBef>
                <a:spcPts val="0"/>
              </a:spcBef>
              <a:spcAft>
                <a:spcPts val="0"/>
              </a:spcAft>
              <a:buSzPts val="1400"/>
              <a:buNone/>
            </a:pPr>
            <a:r>
              <a:rPr lang="en"/>
              <a:t>We use apache airflow to managed our workflow, data pipeline.</a:t>
            </a:r>
            <a:endParaRPr/>
          </a:p>
          <a:p>
            <a:pPr indent="0" lvl="0" marL="0" rtl="0" algn="l">
              <a:lnSpc>
                <a:spcPct val="100000"/>
              </a:lnSpc>
              <a:spcBef>
                <a:spcPts val="0"/>
              </a:spcBef>
              <a:spcAft>
                <a:spcPts val="0"/>
              </a:spcAft>
              <a:buSzPts val="1400"/>
              <a:buNone/>
            </a:pPr>
            <a:r>
              <a:rPr lang="en"/>
              <a:t>This is the big picture of whole Data Work -&gt; Apache Airflow manage all the DAGs . if you concern what is the Dag so ? Dag is stand for Directed acyclic graph. The Graph contains workflow and data pipeline.</a:t>
            </a:r>
            <a:endParaRPr/>
          </a:p>
          <a:p>
            <a:pPr indent="0" lvl="0" marL="0" rtl="0" algn="l">
              <a:lnSpc>
                <a:spcPct val="100000"/>
              </a:lnSpc>
              <a:spcBef>
                <a:spcPts val="0"/>
              </a:spcBef>
              <a:spcAft>
                <a:spcPts val="0"/>
              </a:spcAft>
              <a:buSzPts val="1400"/>
              <a:buNone/>
            </a:pPr>
            <a:r>
              <a:rPr lang="en"/>
              <a:t>The apache airflow controll each dag to perform the workflow to load data into the DW</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f34184ca1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df34184ca1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Behind the scene</a:t>
            </a:r>
            <a:endParaRPr/>
          </a:p>
          <a:p>
            <a:pPr indent="0" lvl="0" marL="0" rtl="0" algn="l">
              <a:lnSpc>
                <a:spcPct val="100000"/>
              </a:lnSpc>
              <a:spcBef>
                <a:spcPts val="0"/>
              </a:spcBef>
              <a:spcAft>
                <a:spcPts val="0"/>
              </a:spcAft>
              <a:buSzPts val="1400"/>
              <a:buNone/>
            </a:pPr>
            <a:r>
              <a:rPr lang="en"/>
              <a:t>Deep down into detail of the DAG</a:t>
            </a:r>
            <a:endParaRPr/>
          </a:p>
          <a:p>
            <a:pPr indent="0" lvl="0" marL="0" rtl="0" algn="l">
              <a:lnSpc>
                <a:spcPct val="100000"/>
              </a:lnSpc>
              <a:spcBef>
                <a:spcPts val="0"/>
              </a:spcBef>
              <a:spcAft>
                <a:spcPts val="0"/>
              </a:spcAft>
              <a:buSzPts val="1400"/>
              <a:buNone/>
            </a:pPr>
            <a:r>
              <a:rPr lang="en"/>
              <a:t>This is a base workflow dag </a:t>
            </a:r>
            <a:endParaRPr/>
          </a:p>
          <a:p>
            <a:pPr indent="0" lvl="0" marL="0" rtl="0" algn="l">
              <a:lnSpc>
                <a:spcPct val="100000"/>
              </a:lnSpc>
              <a:spcBef>
                <a:spcPts val="0"/>
              </a:spcBef>
              <a:spcAft>
                <a:spcPts val="0"/>
              </a:spcAft>
              <a:buSzPts val="1400"/>
              <a:buNone/>
            </a:pPr>
            <a:r>
              <a:rPr lang="en"/>
              <a:t>We have this dag to show the dataflow from the start to finish  . </a:t>
            </a:r>
            <a:r>
              <a:rPr lang="en"/>
              <a:t>each task of the dag we can reusable .</a:t>
            </a:r>
            <a:br>
              <a:rPr lang="en"/>
            </a:br>
            <a:r>
              <a:rPr lang="en"/>
              <a:t>At the start we handling the raw data to structure data , and then we enrich data based on our bussines and load all data into the DW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f34184ca1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df34184ca1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br>
              <a:rPr lang="en"/>
            </a:br>
            <a:r>
              <a:rPr lang="en"/>
              <a:t>In this dag: data sources is crawled from government pages automatically.</a:t>
            </a:r>
            <a:endParaRPr/>
          </a:p>
          <a:p>
            <a:pPr indent="0" lvl="0" marL="0" rtl="0" algn="l">
              <a:lnSpc>
                <a:spcPct val="100000"/>
              </a:lnSpc>
              <a:spcBef>
                <a:spcPts val="0"/>
              </a:spcBef>
              <a:spcAft>
                <a:spcPts val="0"/>
              </a:spcAft>
              <a:buSzPts val="1400"/>
              <a:buNone/>
            </a:pPr>
            <a:r>
              <a:rPr lang="en"/>
              <a:t>Each data we crawled having a different structure so we have split it into compatible handling raw data engine</a:t>
            </a:r>
            <a:endParaRPr/>
          </a:p>
          <a:p>
            <a:pPr indent="0" lvl="0" marL="0" rtl="0" algn="l">
              <a:lnSpc>
                <a:spcPct val="100000"/>
              </a:lnSpc>
              <a:spcBef>
                <a:spcPts val="0"/>
              </a:spcBef>
              <a:spcAft>
                <a:spcPts val="0"/>
              </a:spcAft>
              <a:buSzPts val="1400"/>
              <a:buNone/>
            </a:pPr>
            <a:r>
              <a:rPr lang="en"/>
              <a:t>After all, all the raw data become structure data, and using ETL process for enrich the data, after the data is ready we going to  load the data  into the DW.</a:t>
            </a:r>
            <a:endParaRPr/>
          </a:p>
          <a:p>
            <a:pPr indent="0" lvl="0" marL="0" rtl="0" algn="l">
              <a:lnSpc>
                <a:spcPct val="100000"/>
              </a:lnSpc>
              <a:spcBef>
                <a:spcPts val="0"/>
              </a:spcBef>
              <a:spcAft>
                <a:spcPts val="0"/>
              </a:spcAft>
              <a:buSzPts val="1400"/>
              <a:buNone/>
            </a:pPr>
            <a:r>
              <a:rPr lang="en"/>
              <a:t>This is the overall data workflow, we also can split it into smaller tasks, but to give you guys a overview so we combine the task into a big picture.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85c4f6d8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a85c4f6d8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Hoa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Good morning and thanks</a:t>
            </a:r>
            <a:r>
              <a:rPr lang="en">
                <a:solidFill>
                  <a:schemeClr val="dk1"/>
                </a:solidFill>
              </a:rPr>
              <a:t> everyone for being here today. Today we are going to report on the capstone project 2. Our group topic is: Expert Driven Smart Dashboard Application.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an extended version of SDA, aimed at helping professor in many fields quickly and easily analyze and visualize, supporting to create reports on their own data sources.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Xin chào thầy cô và các bạn, hôm nay tụi e sẽ báo cáo về đồ án capstone 1. Đề tài nhóm đó là: Smart Dashboard Application.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Xây dựng 1 trang web phân tích và trực quan hoá các dữ liệu về môi trường ở Việt Nam như: Khí Hậu, Dân Số, Rừng, Nền công nghiệp.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Collaborative Web-Based Environmental Data Visualization and Analysis Framework in Vietnam.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1133dc03c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b1133dc03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a:t>
            </a:r>
            <a:br>
              <a:rPr lang="en"/>
            </a:br>
            <a:r>
              <a:rPr lang="en"/>
              <a:t>After all the workflow is done</a:t>
            </a:r>
            <a:br>
              <a:rPr lang="en">
                <a:solidFill>
                  <a:schemeClr val="dk1"/>
                </a:solidFill>
              </a:rPr>
            </a:br>
            <a:r>
              <a:rPr lang="en">
                <a:solidFill>
                  <a:schemeClr val="dk1"/>
                </a:solidFill>
              </a:rPr>
              <a:t>The first key to deciding on the entire project architecture is the basic structural design of the rdf data cube.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we choose to build rdf data cubes? it allows us to integrate, compare and divide between datasets.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 example of a data block in edsda,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Climate data block includes including 2 dim and 3 measures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dim including year and city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3 measure includes Humidity, Rainfall, Temperature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multidimensional data block has a strong point: being able to simply access the dataset with any dimension of the datacube,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the user can get data on humidity for any province, for any year, or data on humidity for a year and for a certain province.</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Mấu chốt đầu tiên quyết định đến toàn bộ kiến trúc dự án là thiết kế cơ bản cấu trúc của rdf data cube.</a:t>
            </a:r>
            <a:endParaRPr/>
          </a:p>
          <a:p>
            <a:pPr indent="0" lvl="0" marL="0" rtl="0" algn="l">
              <a:lnSpc>
                <a:spcPct val="100000"/>
              </a:lnSpc>
              <a:spcBef>
                <a:spcPts val="0"/>
              </a:spcBef>
              <a:spcAft>
                <a:spcPts val="0"/>
              </a:spcAft>
              <a:buSzPts val="1400"/>
              <a:buNone/>
            </a:pPr>
            <a:r>
              <a:rPr lang="en"/>
              <a:t>Vì sao lựa chọn xây dựng các rdf data cube? nó cho phép chúng tôi tích hợp, so sánh và phân chia giữa các tập dữ liệu.</a:t>
            </a:r>
            <a:endParaRPr/>
          </a:p>
          <a:p>
            <a:pPr indent="0" lvl="0" marL="0" rtl="0" algn="l">
              <a:lnSpc>
                <a:spcPct val="100000"/>
              </a:lnSpc>
              <a:spcBef>
                <a:spcPts val="0"/>
              </a:spcBef>
              <a:spcAft>
                <a:spcPts val="0"/>
              </a:spcAft>
              <a:buSzPts val="1400"/>
              <a:buNone/>
            </a:pPr>
            <a:r>
              <a:rPr lang="en"/>
              <a:t>Ví dụ về 1 khối dữ liệu trong sda,</a:t>
            </a:r>
            <a:br>
              <a:rPr lang="en"/>
            </a:br>
            <a:r>
              <a:rPr lang="en"/>
              <a:t>Khối dữ liệu về khí hậu bao gồm 3 chiều, trong đó có 2 dim và 3 measure</a:t>
            </a:r>
            <a:br>
              <a:rPr lang="en"/>
            </a:br>
            <a:r>
              <a:rPr lang="en"/>
              <a:t>2 dim bao gồm year and city</a:t>
            </a:r>
            <a:br>
              <a:rPr lang="en"/>
            </a:br>
            <a:r>
              <a:rPr lang="en"/>
              <a:t>3 measure bao gồm…</a:t>
            </a:r>
            <a:br>
              <a:rPr lang="en"/>
            </a:br>
            <a:r>
              <a:rPr lang="en"/>
              <a:t>Khối dữ liệu nhiều chiều có thế mạnh : có thể truy cập được đến dataset với một chiều dữ liệu bất kì một cách đơn giản,</a:t>
            </a:r>
            <a:br>
              <a:rPr lang="en"/>
            </a:br>
            <a:r>
              <a:rPr lang="en"/>
              <a:t>Ví dụ người dùng có thể lấy dữ liệu về độ ẩm tại một tỉnh bất kì, tại một năm bất kì, hoặc dữ liệu độ ẩm của 1 năm tại 1 tỉnh nhất định</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ef3be612e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def3be612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 </a:t>
            </a:r>
            <a:endParaRPr/>
          </a:p>
          <a:p>
            <a:pPr indent="0" lvl="0" marL="0" rtl="0" algn="l">
              <a:lnSpc>
                <a:spcPct val="100000"/>
              </a:lnSpc>
              <a:spcBef>
                <a:spcPts val="0"/>
              </a:spcBef>
              <a:spcAft>
                <a:spcPts val="0"/>
              </a:spcAft>
              <a:buSzPts val="1400"/>
              <a:buNone/>
            </a:pPr>
            <a:br>
              <a:rPr lang="en"/>
            </a:br>
            <a:r>
              <a:rPr lang="en"/>
              <a:t>The rdf data cube is defined based on the w3c group rdf data cube vocabulary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lang="en"/>
              <a:t>As you can see, each dimension and each measure in the rdf climate data cube is represented by a URI, which allows us to query those data dimensions with just the URI without going through any database, this is what makes the rdf data cube powerful, which no other database system can do yet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f4ed26d0a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df4ed26d0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 query the RDF Data cube, we use the SPARQL language to perform queries on linked data sets. As the illustration, to link the properties of a movie, we do not need to be granted permission to access database of those two websites above to get data, but just need to merge these data sets through the provided URIs.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After this Hoa will talk about how to automatically generating the RDF data cubes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f34184ca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df34184c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but, the most challenging thing we faced, is how to automatically convert data sets from data warehouse to rdf data cube format?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With traditional methods, we will use r2rml mapping language to model data from relational database to linked data set. However this is only done manually every time a new dataset is updated by defining a new structure data mapping file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f34184ca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df34184ca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Hoa</a:t>
            </a:r>
            <a:endParaRPr/>
          </a:p>
          <a:p>
            <a:pPr indent="0" lvl="0" marL="0" rtl="0" algn="l">
              <a:lnSpc>
                <a:spcPct val="100000"/>
              </a:lnSpc>
              <a:spcBef>
                <a:spcPts val="0"/>
              </a:spcBef>
              <a:spcAft>
                <a:spcPts val="0"/>
              </a:spcAft>
              <a:buClr>
                <a:schemeClr val="dk1"/>
              </a:buClr>
              <a:buSzPts val="1100"/>
              <a:buFont typeface="Arial"/>
              <a:buNone/>
            </a:pPr>
            <a:r>
              <a:rPr lang="en"/>
              <a:t>For EDSDA, a system where data is scraped continuously and allows users to upload their primary data source to the system, it is not appropriate to use traditional R2RML methods. Therefore, we have researched and implemented an automatic conversion method from Relational Database and Tabular Data to RDF Data Cubes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As illustrated for the process above, the basic EDSDA RDF Data Cubes Generator will have 6 main parts:</a:t>
            </a:r>
            <a:endParaRPr/>
          </a:p>
          <a:p>
            <a:pPr indent="-317500" lvl="0" marL="457200" rtl="0" algn="l">
              <a:lnSpc>
                <a:spcPct val="100000"/>
              </a:lnSpc>
              <a:spcBef>
                <a:spcPts val="0"/>
              </a:spcBef>
              <a:spcAft>
                <a:spcPts val="0"/>
              </a:spcAft>
              <a:buSzPts val="1400"/>
              <a:buChar char="-"/>
            </a:pPr>
            <a:r>
              <a:rPr lang="en"/>
              <a:t>Data Warehouse: At first, data will be loaded manually from the data warehouse. Then, every time users upload new data sources, the system will check if the data warehouse is updated and start getting the new data source from it.</a:t>
            </a:r>
            <a:endParaRPr/>
          </a:p>
          <a:p>
            <a:pPr indent="-317500" lvl="0" marL="457200" rtl="0" algn="l">
              <a:lnSpc>
                <a:spcPct val="100000"/>
              </a:lnSpc>
              <a:spcBef>
                <a:spcPts val="0"/>
              </a:spcBef>
              <a:spcAft>
                <a:spcPts val="0"/>
              </a:spcAft>
              <a:buSzPts val="1400"/>
              <a:buChar char="-"/>
            </a:pPr>
            <a:r>
              <a:rPr lang="en"/>
              <a:t>Mapping Files Generator: After a new data source is obtained, the Mapping Files Generator will be launched. In the first version, it will handle the cases where the fact table has 1,2 or 3 measures and dimensions. Names of the fact table, measures, and dimensions will be assigned as variables in the R2RML mapping language.</a:t>
            </a:r>
            <a:endParaRPr/>
          </a:p>
          <a:p>
            <a:pPr indent="-317500" lvl="0" marL="457200" rtl="0" algn="l">
              <a:lnSpc>
                <a:spcPct val="100000"/>
              </a:lnSpc>
              <a:spcBef>
                <a:spcPts val="0"/>
              </a:spcBef>
              <a:spcAft>
                <a:spcPts val="0"/>
              </a:spcAft>
              <a:buSzPts val="1400"/>
              <a:buChar char="-"/>
            </a:pPr>
            <a:r>
              <a:rPr lang="en"/>
              <a:t>Mapping Rules: Mapping Files generated from Mapping Files Generator.</a:t>
            </a:r>
            <a:endParaRPr/>
          </a:p>
          <a:p>
            <a:pPr indent="-317500" lvl="0" marL="457200" rtl="0" algn="l">
              <a:lnSpc>
                <a:spcPct val="100000"/>
              </a:lnSpc>
              <a:spcBef>
                <a:spcPts val="0"/>
              </a:spcBef>
              <a:spcAft>
                <a:spcPts val="0"/>
              </a:spcAft>
              <a:buSzPts val="1400"/>
              <a:buChar char="-"/>
            </a:pPr>
            <a:r>
              <a:rPr lang="en"/>
              <a:t>RML.io: To execute the process of generating RDF Data Cubes from Mapping Rules and data sources, we use the RMLMapper and RMLStreamer frameworks provided by the RML.io organization.  They are platforms that help users produce high quality linked data and knowledge graphs that are fast and easy to install.</a:t>
            </a:r>
            <a:endParaRPr/>
          </a:p>
          <a:p>
            <a:pPr indent="-317500" lvl="0" marL="457200" rtl="0" algn="l">
              <a:lnSpc>
                <a:spcPct val="100000"/>
              </a:lnSpc>
              <a:spcBef>
                <a:spcPts val="0"/>
              </a:spcBef>
              <a:spcAft>
                <a:spcPts val="0"/>
              </a:spcAft>
              <a:buSzPts val="1400"/>
              <a:buChar char="-"/>
            </a:pPr>
            <a:r>
              <a:rPr lang="en"/>
              <a:t>RDF Data Cubes that are generated from the previous parts.</a:t>
            </a:r>
            <a:endParaRPr/>
          </a:p>
          <a:p>
            <a:pPr indent="-317500" lvl="0" marL="457200" rtl="0" algn="l">
              <a:lnSpc>
                <a:spcPct val="100000"/>
              </a:lnSpc>
              <a:spcBef>
                <a:spcPts val="0"/>
              </a:spcBef>
              <a:spcAft>
                <a:spcPts val="0"/>
              </a:spcAft>
              <a:buSzPts val="1400"/>
              <a:buChar char="-"/>
            </a:pPr>
            <a:r>
              <a:rPr lang="en"/>
              <a:t>OntoText GraphDB: RDF data blocks will be uploaded to the Ontotext GraphDB datastore through the API to respond to data requests from the server and publicize open linked data to end users.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1133dc03c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b1133dc03c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Hoa</a:t>
            </a:r>
            <a:endParaRPr/>
          </a:p>
          <a:p>
            <a:pPr indent="0" lvl="0" marL="0" rtl="0" algn="l">
              <a:lnSpc>
                <a:spcPct val="100000"/>
              </a:lnSpc>
              <a:spcBef>
                <a:spcPts val="0"/>
              </a:spcBef>
              <a:spcAft>
                <a:spcPts val="0"/>
              </a:spcAft>
              <a:buSzPts val="1400"/>
              <a:buNone/>
            </a:pPr>
            <a:br>
              <a:rPr lang="en"/>
            </a:br>
            <a:r>
              <a:rPr lang="en"/>
              <a:t>Regarding the view module of the server, we can travel from bottom to top. First, after the data sources are collected and imported into the system, the apache airflow platform will take care of automating all the above processes like ETL data sources with Python libraries like Psycopg2, CSV and Pentaho.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Next, the cleaned data sets will be loaded into the data warehouse, which is built on the PostgreSQL database management system.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After the Data Warehouse has been completed, the datasets will be modeled and converted to RDF Data Cube based on Apache Jena technology and RML.io library.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RDF Data Cubes will be loaded into the OntoText GraphDB federated database management system through APIs that facilitate communication between GraphDB and the server. In addition, the APIs also provide Get RDF Data Cubes and Merge Data Cubes methods for interacting with data on the client side.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Tin</a:t>
            </a:r>
            <a:endParaRPr/>
          </a:p>
          <a:p>
            <a:pPr indent="0" lvl="0" marL="0" rtl="0" algn="l">
              <a:lnSpc>
                <a:spcPct val="100000"/>
              </a:lnSpc>
              <a:spcBef>
                <a:spcPts val="0"/>
              </a:spcBef>
              <a:spcAft>
                <a:spcPts val="0"/>
              </a:spcAft>
              <a:buSzPts val="1400"/>
              <a:buNone/>
            </a:pPr>
            <a:r>
              <a:rPr lang="en"/>
              <a:t>This is components &amp; connectors diagram. Firstly, We use a VPS Engine to execute API between client &amp; server. After that, we fetch data via RESTful API from server, and </a:t>
            </a:r>
            <a:r>
              <a:rPr lang="en">
                <a:solidFill>
                  <a:schemeClr val="dk1"/>
                </a:solidFill>
              </a:rPr>
              <a:t>store data &amp; state in Redux store.</a:t>
            </a:r>
            <a:r>
              <a:rPr lang="en"/>
              <a:t> </a:t>
            </a:r>
            <a:r>
              <a:rPr lang="en">
                <a:solidFill>
                  <a:schemeClr val="dk1"/>
                </a:solidFill>
              </a:rPr>
              <a:t>We use React for view DataCubes, Operators in users interface and use Highcharts library for visualise data in Charts, or in Maps</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Deep into UI View</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t>Web được dùng viết bằng React, và React đc viết theo kiểu chia nhỏ các components, nên để tiện cho việc quản lí state giữa các component, e đã dùng Redux, 1 thư viện chuyên để quản lý state. Và dùng VPS của Google để cho sử dụng call Rest API giữa client &amp; server. Và dùng GraphDB để lưu dữ liệu. Cũng như thực hiện các câu lệnh query để lấy dữ liệu từ Data Cubes.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ab37e453a7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ab37e453a7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kiều</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Use ExpressJS to build server &amp; store data in GraphDB, Auto ETL with Apache Airflow, Auto RDF Data Cubes generator with RML.io &amp; R2RML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960a75a09_1_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a960a75a09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use HighCharts for Visualise each datacube in Charts, Maps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the next slide, we will talk about Project Management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Kieu</a:t>
            </a:r>
            <a:endParaRPr/>
          </a:p>
          <a:p>
            <a:pPr indent="0" lvl="0" marL="0" rtl="0" algn="l">
              <a:lnSpc>
                <a:spcPct val="100000"/>
              </a:lnSpc>
              <a:spcBef>
                <a:spcPts val="0"/>
              </a:spcBef>
              <a:spcAft>
                <a:spcPts val="0"/>
              </a:spcAft>
              <a:buSzPts val="1400"/>
              <a:buNone/>
            </a:pPr>
            <a:r>
              <a:rPr lang="en"/>
              <a:t>Participating in this project are :</a:t>
            </a:r>
            <a:endParaRPr/>
          </a:p>
          <a:p>
            <a:pPr indent="-317500" lvl="0" marL="457200" rtl="0" algn="l">
              <a:lnSpc>
                <a:spcPct val="100000"/>
              </a:lnSpc>
              <a:spcBef>
                <a:spcPts val="0"/>
              </a:spcBef>
              <a:spcAft>
                <a:spcPts val="0"/>
              </a:spcAft>
              <a:buSzPts val="1400"/>
              <a:buChar char="-"/>
            </a:pPr>
            <a:r>
              <a:rPr lang="en"/>
              <a:t>mentor : teacher Nguyen Thanh Binh and teacher Truong Dinh Huy</a:t>
            </a:r>
            <a:endParaRPr/>
          </a:p>
          <a:p>
            <a:pPr indent="-317500" lvl="0" marL="457200" rtl="0" algn="l">
              <a:lnSpc>
                <a:spcPct val="100000"/>
              </a:lnSpc>
              <a:spcBef>
                <a:spcPts val="0"/>
              </a:spcBef>
              <a:spcAft>
                <a:spcPts val="0"/>
              </a:spcAft>
              <a:buSzPts val="1400"/>
              <a:buChar char="-"/>
            </a:pPr>
            <a:r>
              <a:rPr lang="en"/>
              <a:t>scrum master:</a:t>
            </a:r>
            <a:endParaRPr/>
          </a:p>
          <a:p>
            <a:pPr indent="-317500" lvl="0" marL="457200" rtl="0" algn="l">
              <a:lnSpc>
                <a:spcPct val="100000"/>
              </a:lnSpc>
              <a:spcBef>
                <a:spcPts val="0"/>
              </a:spcBef>
              <a:spcAft>
                <a:spcPts val="0"/>
              </a:spcAft>
              <a:buSzPts val="1400"/>
              <a:buChar char="-"/>
            </a:pPr>
            <a:r>
              <a:rPr lang="en"/>
              <a:t>developer: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b1133dc03c_1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b1133dc03c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During the implementation of the project, we encountered many obstacles, such as:</a:t>
            </a:r>
            <a:endParaRPr/>
          </a:p>
          <a:p>
            <a:pPr indent="0" lvl="0" marL="0" rtl="0" algn="l">
              <a:lnSpc>
                <a:spcPct val="100000"/>
              </a:lnSpc>
              <a:spcBef>
                <a:spcPts val="0"/>
              </a:spcBef>
              <a:spcAft>
                <a:spcPts val="0"/>
              </a:spcAft>
              <a:buClr>
                <a:schemeClr val="dk1"/>
              </a:buClr>
              <a:buSzPts val="1100"/>
              <a:buFont typeface="Arial"/>
              <a:buNone/>
            </a:pPr>
            <a:r>
              <a:rPr lang="en"/>
              <a:t>- too many cases of messy data</a:t>
            </a:r>
            <a:endParaRPr/>
          </a:p>
          <a:p>
            <a:pPr indent="0" lvl="0" marL="0" rtl="0" algn="l">
              <a:lnSpc>
                <a:spcPct val="100000"/>
              </a:lnSpc>
              <a:spcBef>
                <a:spcPts val="0"/>
              </a:spcBef>
              <a:spcAft>
                <a:spcPts val="0"/>
              </a:spcAft>
              <a:buClr>
                <a:schemeClr val="dk1"/>
              </a:buClr>
              <a:buSzPts val="1100"/>
              <a:buFont typeface="Arial"/>
              <a:buNone/>
            </a:pPr>
            <a:r>
              <a:rPr lang="en"/>
              <a:t>- Difficult to process all businesses within capstone's deadlines</a:t>
            </a:r>
            <a:endParaRPr/>
          </a:p>
          <a:p>
            <a:pPr indent="0" lvl="0" marL="0" rtl="0" algn="l">
              <a:lnSpc>
                <a:spcPct val="100000"/>
              </a:lnSpc>
              <a:spcBef>
                <a:spcPts val="0"/>
              </a:spcBef>
              <a:spcAft>
                <a:spcPts val="0"/>
              </a:spcAft>
              <a:buClr>
                <a:schemeClr val="dk1"/>
              </a:buClr>
              <a:buSzPts val="1100"/>
              <a:buFont typeface="Arial"/>
              <a:buNone/>
            </a:pPr>
            <a:r>
              <a:rPr lang="en"/>
              <a:t>- Lack of support tools for automated process handling</a:t>
            </a:r>
            <a:endParaRPr/>
          </a:p>
          <a:p>
            <a:pPr indent="0" lvl="0" marL="0" rtl="0" algn="l">
              <a:lnSpc>
                <a:spcPct val="100000"/>
              </a:lnSpc>
              <a:spcBef>
                <a:spcPts val="0"/>
              </a:spcBef>
              <a:spcAft>
                <a:spcPts val="0"/>
              </a:spcAft>
              <a:buClr>
                <a:schemeClr val="dk1"/>
              </a:buClr>
              <a:buSzPts val="1100"/>
              <a:buFont typeface="Arial"/>
              <a:buNone/>
            </a:pPr>
            <a:r>
              <a:rPr lang="en"/>
              <a:t>- The new UI is not optimized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Although there are still many problems, we have managed to solve as many problems as possible</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1133dc03c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b1133dc03c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Hoa</a:t>
            </a:r>
            <a:endParaRPr/>
          </a:p>
          <a:p>
            <a:pPr indent="0" lvl="0" marL="0" rtl="0" algn="l">
              <a:lnSpc>
                <a:spcPct val="100000"/>
              </a:lnSpc>
              <a:spcBef>
                <a:spcPts val="0"/>
              </a:spcBef>
              <a:spcAft>
                <a:spcPts val="0"/>
              </a:spcAft>
              <a:buSzPts val="1400"/>
              <a:buNone/>
            </a:pPr>
            <a:r>
              <a:rPr lang="en"/>
              <a:t>Mục tiêu trong tương lai, cụ thể là ở cap 2</a:t>
            </a:r>
            <a:endParaRPr/>
          </a:p>
          <a:p>
            <a:pPr indent="0" lvl="0" marL="0" rtl="0" algn="l">
              <a:lnSpc>
                <a:spcPct val="100000"/>
              </a:lnSpc>
              <a:spcBef>
                <a:spcPts val="0"/>
              </a:spcBef>
              <a:spcAft>
                <a:spcPts val="0"/>
              </a:spcAft>
              <a:buSzPts val="1400"/>
              <a:buNone/>
            </a:pPr>
            <a:r>
              <a:rPr lang="en"/>
              <a:t>Xây dựng công cụ cào dữ liệu tự động từ các report và các nguồn dữ liệu môi trường của các tổ chức phi chính phủ và chính phủ</a:t>
            </a:r>
            <a:endParaRPr/>
          </a:p>
          <a:p>
            <a:pPr indent="0" lvl="0" marL="0" rtl="0" algn="l">
              <a:lnSpc>
                <a:spcPct val="100000"/>
              </a:lnSpc>
              <a:spcBef>
                <a:spcPts val="0"/>
              </a:spcBef>
              <a:spcAft>
                <a:spcPts val="0"/>
              </a:spcAft>
              <a:buSzPts val="1400"/>
              <a:buNone/>
            </a:pPr>
            <a:r>
              <a:rPr lang="en"/>
              <a:t>Làm giàu nguồn dữ liệu nhằm xây dựng một cấu trúc hierarchy đầy đủ</a:t>
            </a:r>
            <a:endParaRPr/>
          </a:p>
          <a:p>
            <a:pPr indent="0" lvl="0" marL="0" rtl="0" algn="l">
              <a:lnSpc>
                <a:spcPct val="100000"/>
              </a:lnSpc>
              <a:spcBef>
                <a:spcPts val="0"/>
              </a:spcBef>
              <a:spcAft>
                <a:spcPts val="0"/>
              </a:spcAft>
              <a:buSzPts val="1400"/>
              <a:buNone/>
            </a:pPr>
            <a:r>
              <a:rPr lang="en"/>
              <a:t>Xây dựng phương pháp ml nhằm liên kết các khối dữ liệu một cách thông minh theo đúng nghĩa</a:t>
            </a:r>
            <a:endParaRPr/>
          </a:p>
          <a:p>
            <a:pPr indent="0" lvl="0" marL="0" rtl="0" algn="l">
              <a:lnSpc>
                <a:spcPct val="100000"/>
              </a:lnSpc>
              <a:spcBef>
                <a:spcPts val="0"/>
              </a:spcBef>
              <a:spcAft>
                <a:spcPts val="0"/>
              </a:spcAft>
              <a:buSzPts val="1400"/>
              <a:buNone/>
            </a:pPr>
            <a:r>
              <a:rPr lang="en"/>
              <a:t>Xây dựng một số tính năng phục vụ cho việc báo cáo khoa học của người dùng như lưu các report và các dashboard content dưới dạng pdf, image, và các giới thiệu cũng như thông tin bên lề về các mốc dữ liệu </a:t>
            </a:r>
            <a:br>
              <a:rPr lang="en"/>
            </a:br>
            <a:br>
              <a:rPr lang="en"/>
            </a:br>
            <a:r>
              <a:rPr lang="en"/>
              <a:t>In the future, we will continue to develop this project, aiming to become a highly usable tool, not just for demo purposes.</a:t>
            </a:r>
            <a:endParaRPr/>
          </a:p>
          <a:p>
            <a:pPr indent="-317500" lvl="0" marL="457200" rtl="0" algn="l">
              <a:lnSpc>
                <a:spcPct val="100000"/>
              </a:lnSpc>
              <a:spcBef>
                <a:spcPts val="0"/>
              </a:spcBef>
              <a:spcAft>
                <a:spcPts val="0"/>
              </a:spcAft>
              <a:buSzPts val="1400"/>
              <a:buChar char="-"/>
            </a:pPr>
            <a:r>
              <a:rPr lang="en"/>
              <a:t>We will improve the data ETL process, apply machine learning methods for better data cleaning</a:t>
            </a:r>
            <a:endParaRPr/>
          </a:p>
          <a:p>
            <a:pPr indent="-317500" lvl="0" marL="457200" rtl="0" algn="l">
              <a:lnSpc>
                <a:spcPct val="100000"/>
              </a:lnSpc>
              <a:spcBef>
                <a:spcPts val="0"/>
              </a:spcBef>
              <a:spcAft>
                <a:spcPts val="0"/>
              </a:spcAft>
              <a:buSzPts val="1400"/>
              <a:buChar char="-"/>
            </a:pPr>
            <a:r>
              <a:rPr lang="en"/>
              <a:t>build a desktop app that users can use without being online</a:t>
            </a:r>
            <a:endParaRPr/>
          </a:p>
          <a:p>
            <a:pPr indent="-317500" lvl="0" marL="457200" rtl="0" algn="l">
              <a:lnSpc>
                <a:spcPct val="100000"/>
              </a:lnSpc>
              <a:spcBef>
                <a:spcPts val="0"/>
              </a:spcBef>
              <a:spcAft>
                <a:spcPts val="0"/>
              </a:spcAft>
              <a:buSzPts val="1400"/>
              <a:buChar char="-"/>
            </a:pPr>
            <a:r>
              <a:rPr lang="en"/>
              <a:t>Provide query tool to help users perform data query right on UI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b37e453a7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ab37e453a7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Dong</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b29c088b9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b29c088b9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Dong.</a:t>
            </a:r>
            <a:endParaRPr/>
          </a:p>
          <a:p>
            <a:pPr indent="0" lvl="0" marL="0" rtl="0" algn="l">
              <a:lnSpc>
                <a:spcPct val="100000"/>
              </a:lnSpc>
              <a:spcBef>
                <a:spcPts val="0"/>
              </a:spcBef>
              <a:spcAft>
                <a:spcPts val="0"/>
              </a:spcAft>
              <a:buSzPts val="1400"/>
              <a:buNone/>
            </a:pPr>
            <a:r>
              <a:rPr lang="en"/>
              <a:t>Our process is divide into 6 sprints, each sprint has 2 weeks for suitable with the short deadline.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ab3ea2f733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ab3ea2f73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317500" lvl="0" marL="457200" rtl="0" algn="l">
              <a:spcBef>
                <a:spcPts val="0"/>
              </a:spcBef>
              <a:spcAft>
                <a:spcPts val="0"/>
              </a:spcAft>
              <a:buSzPts val="1400"/>
              <a:buChar char="-"/>
            </a:pPr>
            <a:r>
              <a:rPr lang="en">
                <a:solidFill>
                  <a:schemeClr val="dk1"/>
                </a:solidFill>
              </a:rPr>
              <a:t>Everyone was doing well because we just did the basic components &amp; configuration for the application, but sometime the milestone was delayed because of the difficulties in finding data sources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f3b54c59c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df3b54c59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317500" lvl="0" marL="457200" rtl="0" algn="l">
              <a:spcBef>
                <a:spcPts val="0"/>
              </a:spcBef>
              <a:spcAft>
                <a:spcPts val="0"/>
              </a:spcAft>
              <a:buSzPts val="1400"/>
              <a:buChar char="-"/>
            </a:pPr>
            <a:r>
              <a:rPr lang="en">
                <a:solidFill>
                  <a:schemeClr val="dk1"/>
                </a:solidFill>
              </a:rPr>
              <a:t>in sprint 2, we faced some problems with support tools as well as working with new technology, so in the middle, the tasks progressed quite slowly.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df3b54c59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df3b54c59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317500" lvl="0" marL="457200" rtl="0" algn="l">
              <a:spcBef>
                <a:spcPts val="0"/>
              </a:spcBef>
              <a:spcAft>
                <a:spcPts val="0"/>
              </a:spcAft>
              <a:buSzPts val="1400"/>
              <a:buChar char="-"/>
            </a:pPr>
            <a:r>
              <a:rPr lang="en">
                <a:solidFill>
                  <a:schemeClr val="dk1"/>
                </a:solidFill>
              </a:rPr>
              <a:t>In sprint 3, we had to build core for automated data processing, it was a challenge for us, so we missed deadline and had to move some tasks to sprint 4</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df3b54c59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df3b54c59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Since we have a better understanding of the system, even though there were some tasks left behind in sprint 3, we still caught up and completed it on time at sprint 4 và 5</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df3b54c59c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df3b54c59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317500" lvl="0" marL="457200" rtl="0" algn="l">
              <a:spcBef>
                <a:spcPts val="0"/>
              </a:spcBef>
              <a:spcAft>
                <a:spcPts val="0"/>
              </a:spcAft>
              <a:buSzPts val="1400"/>
              <a:buChar char="-"/>
            </a:pPr>
            <a:r>
              <a:rPr lang="en">
                <a:solidFill>
                  <a:schemeClr val="dk1"/>
                </a:solidFill>
              </a:rPr>
              <a:t>Everyone was doing well because we just did the basic components &amp; configuration for the application, but sometime the milestone was delayed because of the difficulties in finding data sources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Kieu</a:t>
            </a:r>
            <a:endParaRPr>
              <a:solidFill>
                <a:schemeClr val="dk1"/>
              </a:solidFill>
            </a:endParaRPr>
          </a:p>
          <a:p>
            <a:pPr indent="0" lvl="0" marL="0" rtl="0" algn="l">
              <a:lnSpc>
                <a:spcPct val="100000"/>
              </a:lnSpc>
              <a:spcBef>
                <a:spcPts val="0"/>
              </a:spcBef>
              <a:spcAft>
                <a:spcPts val="0"/>
              </a:spcAft>
              <a:buSzPts val="1400"/>
              <a:buNone/>
            </a:pPr>
            <a:r>
              <a:rPr lang="en"/>
              <a:t>These are the main contents that will be presented</a:t>
            </a:r>
            <a:endParaRPr/>
          </a:p>
          <a:p>
            <a:pPr indent="0" lvl="0" marL="0" rtl="0" algn="l">
              <a:lnSpc>
                <a:spcPct val="100000"/>
              </a:lnSpc>
              <a:spcBef>
                <a:spcPts val="0"/>
              </a:spcBef>
              <a:spcAft>
                <a:spcPts val="0"/>
              </a:spcAft>
              <a:buSzPts val="1400"/>
              <a:buNone/>
            </a:pPr>
            <a:r>
              <a:rPr lang="en">
                <a:solidFill>
                  <a:schemeClr val="dk1"/>
                </a:solidFill>
              </a:rPr>
              <a:t>Đây là những nội dung chính sẽ được trình bày trong buổi báo cáo này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f3b54c59c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df3b54c59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final stage, because we are used to deploying &amp; integrate the system, so the progress is quite close to the expected time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82b730c6f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a82b730c6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And this is some screenshot of the application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f3b54c59c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df3b54c59c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Hoa, Tin.</a:t>
            </a:r>
            <a:endParaRPr/>
          </a:p>
          <a:p>
            <a:pPr indent="0" lvl="0" marL="0" rtl="0" algn="l">
              <a:lnSpc>
                <a:spcPct val="100000"/>
              </a:lnSpc>
              <a:spcBef>
                <a:spcPts val="0"/>
              </a:spcBef>
              <a:spcAft>
                <a:spcPts val="0"/>
              </a:spcAft>
              <a:buSzPts val="1400"/>
              <a:buNone/>
            </a:pPr>
            <a:r>
              <a:rPr lang="en"/>
              <a:t>Today’s demo, we will demo in 6 examples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960a75a09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a960a75a0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chon data cube climate: temperature, humidity, (rainfall)</a:t>
            </a:r>
            <a:endParaRPr/>
          </a:p>
          <a:p>
            <a:pPr indent="0" lvl="0" marL="0" rtl="0" algn="l">
              <a:lnSpc>
                <a:spcPct val="100000"/>
              </a:lnSpc>
              <a:spcBef>
                <a:spcPts val="0"/>
              </a:spcBef>
              <a:spcAft>
                <a:spcPts val="0"/>
              </a:spcAft>
              <a:buClr>
                <a:schemeClr val="dk1"/>
              </a:buClr>
              <a:buSzPts val="1100"/>
              <a:buFont typeface="Arial"/>
              <a:buNone/>
            </a:pPr>
            <a:r>
              <a:rPr lang="en"/>
              <a:t>hien thi year, city</a:t>
            </a:r>
            <a:endParaRPr/>
          </a:p>
          <a:p>
            <a:pPr indent="0" lvl="0" marL="0" rtl="0" algn="l">
              <a:lnSpc>
                <a:spcPct val="100000"/>
              </a:lnSpc>
              <a:spcBef>
                <a:spcPts val="0"/>
              </a:spcBef>
              <a:spcAft>
                <a:spcPts val="0"/>
              </a:spcAft>
              <a:buClr>
                <a:schemeClr val="dk1"/>
              </a:buClr>
              <a:buSzPts val="1100"/>
              <a:buFont typeface="Arial"/>
              <a:buNone/>
            </a:pPr>
            <a:r>
              <a:rPr lang="en"/>
              <a:t>goi y' merge: (forest cover), atmosphere</a:t>
            </a:r>
            <a:endParaRPr/>
          </a:p>
          <a:p>
            <a:pPr indent="0" lvl="0" marL="0" rtl="0" algn="l">
              <a:lnSpc>
                <a:spcPct val="100000"/>
              </a:lnSpc>
              <a:spcBef>
                <a:spcPts val="0"/>
              </a:spcBef>
              <a:spcAft>
                <a:spcPts val="0"/>
              </a:spcAft>
              <a:buClr>
                <a:schemeClr val="dk1"/>
              </a:buClr>
              <a:buSzPts val="1100"/>
              <a:buFont typeface="Arial"/>
              <a:buNone/>
            </a:pPr>
            <a:r>
              <a:rPr lang="en"/>
              <a:t>click: forestcover &gt; open: data cube forest: (forestcover), afforestation</a:t>
            </a:r>
            <a:endParaRPr/>
          </a:p>
          <a:p>
            <a:pPr indent="0" lvl="0" marL="0" rtl="0" algn="l">
              <a:lnSpc>
                <a:spcPct val="100000"/>
              </a:lnSpc>
              <a:spcBef>
                <a:spcPts val="0"/>
              </a:spcBef>
              <a:spcAft>
                <a:spcPts val="0"/>
              </a:spcAft>
              <a:buClr>
                <a:schemeClr val="dk1"/>
              </a:buClr>
              <a:buSzPts val="1100"/>
              <a:buFont typeface="Arial"/>
              <a:buNone/>
            </a:pPr>
            <a:r>
              <a:rPr lang="en"/>
              <a:t>keo' 2 widgets vao chung city</a:t>
            </a:r>
            <a:endParaRPr/>
          </a:p>
          <a:p>
            <a:pPr indent="0" lvl="0" marL="0" rtl="0" algn="l">
              <a:lnSpc>
                <a:spcPct val="100000"/>
              </a:lnSpc>
              <a:spcBef>
                <a:spcPts val="0"/>
              </a:spcBef>
              <a:spcAft>
                <a:spcPts val="0"/>
              </a:spcAft>
              <a:buClr>
                <a:schemeClr val="dk1"/>
              </a:buClr>
              <a:buSzPts val="1100"/>
              <a:buFont typeface="Arial"/>
              <a:buNone/>
            </a:pPr>
            <a:r>
              <a:rPr lang="en"/>
              <a:t>chon district: (Huyện Chiêm Hóa)</a:t>
            </a:r>
            <a:endParaRPr/>
          </a:p>
          <a:p>
            <a:pPr indent="0" lvl="0" marL="0" rtl="0" algn="l">
              <a:lnSpc>
                <a:spcPct val="100000"/>
              </a:lnSpc>
              <a:spcBef>
                <a:spcPts val="0"/>
              </a:spcBef>
              <a:spcAft>
                <a:spcPts val="0"/>
              </a:spcAft>
              <a:buClr>
                <a:schemeClr val="dk1"/>
              </a:buClr>
              <a:buSzPts val="1100"/>
              <a:buFont typeface="Arial"/>
              <a:buNone/>
            </a:pPr>
            <a:r>
              <a:rPr lang="en"/>
              <a:t>keo' district qua year: render (2008 &gt; 2015)</a:t>
            </a:r>
            <a:endParaRPr/>
          </a:p>
          <a:p>
            <a:pPr indent="0" lvl="0" marL="0" rtl="0" algn="l">
              <a:lnSpc>
                <a:spcPct val="100000"/>
              </a:lnSpc>
              <a:spcBef>
                <a:spcPts val="0"/>
              </a:spcBef>
              <a:spcAft>
                <a:spcPts val="0"/>
              </a:spcAft>
              <a:buClr>
                <a:schemeClr val="dk1"/>
              </a:buClr>
              <a:buSzPts val="1100"/>
              <a:buFont typeface="Arial"/>
              <a:buNone/>
            </a:pPr>
            <a:r>
              <a:rPr lang="en"/>
              <a:t>keo' year sang statisctic merge</a:t>
            </a:r>
            <a:endParaRPr/>
          </a:p>
          <a:p>
            <a:pPr indent="0" lvl="0" marL="0" rtl="0" algn="l">
              <a:lnSpc>
                <a:spcPct val="100000"/>
              </a:lnSpc>
              <a:spcBef>
                <a:spcPts val="0"/>
              </a:spcBef>
              <a:spcAft>
                <a:spcPts val="0"/>
              </a:spcAft>
              <a:buClr>
                <a:schemeClr val="dk1"/>
              </a:buClr>
              <a:buSzPts val="1100"/>
              <a:buFont typeface="Arial"/>
              <a:buNone/>
            </a:pPr>
            <a:r>
              <a:rPr lang="en"/>
              <a:t>keo' merge sang visualization</a:t>
            </a:r>
            <a:endParaRPr/>
          </a:p>
          <a:p>
            <a:pPr indent="0" lvl="0" marL="0" rtl="0" algn="l">
              <a:lnSpc>
                <a:spcPct val="100000"/>
              </a:lnSpc>
              <a:spcBef>
                <a:spcPts val="0"/>
              </a:spcBef>
              <a:spcAft>
                <a:spcPts val="0"/>
              </a:spcAft>
              <a:buClr>
                <a:schemeClr val="dk1"/>
              </a:buClr>
              <a:buSzPts val="1100"/>
              <a:buFont typeface="Arial"/>
              <a:buNone/>
            </a:pPr>
            <a:r>
              <a:rPr lang="en"/>
              <a:t>render: Line Chart, Column Chart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
              <a:t>There was an environmental expert who wanted to find out the impact between rainfall and forest cover in Chiem Hoa district, Tuyen Quang province, where deforestation is common in Northwest Vietnam.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To do this, he goes to EDSDA's available data cubes library and selects data cube climate, which contains data about measure rainfall, and selects region -&gt; province -&gt; Chiem Hoa district, then the system will suggests mergeable data cubes, including forest data cubes. The forest coverage area data is located in the data cube forest, so the user will select the data cube forest and the forest widget will jump to the dashboard. Once the data cubes are ready, we proceed to connect them to the common dimensions. After completing the data preparation steps, the user will choose operator Statistic merge to merge the 2 data sets, and then operator visualization to prepare the data visualization operation.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final step is to drag the multi axis chart to the dashboard to visualize the newly merged data cube from the 2 datasets. As we can see, looking at the newly created chart, users can assess the impact of forest cover on rainfall and make appropriate judgments.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f4d62f503_1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df4d62f503_1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click add block &gt; Import</a:t>
            </a:r>
            <a:endParaRPr/>
          </a:p>
          <a:p>
            <a:pPr indent="0" lvl="0" marL="0" rtl="0" algn="l">
              <a:lnSpc>
                <a:spcPct val="100000"/>
              </a:lnSpc>
              <a:spcBef>
                <a:spcPts val="0"/>
              </a:spcBef>
              <a:spcAft>
                <a:spcPts val="0"/>
              </a:spcAft>
              <a:buClr>
                <a:schemeClr val="dk1"/>
              </a:buClr>
              <a:buSzPts val="1100"/>
              <a:buFont typeface="Arial"/>
              <a:buNone/>
            </a:pPr>
            <a:r>
              <a:rPr lang="en"/>
              <a:t>open Import modal</a:t>
            </a:r>
            <a:endParaRPr/>
          </a:p>
          <a:p>
            <a:pPr indent="0" lvl="0" marL="0" rtl="0" algn="l">
              <a:lnSpc>
                <a:spcPct val="100000"/>
              </a:lnSpc>
              <a:spcBef>
                <a:spcPts val="0"/>
              </a:spcBef>
              <a:spcAft>
                <a:spcPts val="0"/>
              </a:spcAft>
              <a:buClr>
                <a:schemeClr val="dk1"/>
              </a:buClr>
              <a:buSzPts val="1100"/>
              <a:buFont typeface="Arial"/>
              <a:buNone/>
            </a:pPr>
            <a:r>
              <a:rPr lang="en"/>
              <a:t>import file: sanluonglua.csv &gt; review data 3 steps</a:t>
            </a:r>
            <a:endParaRPr/>
          </a:p>
          <a:p>
            <a:pPr indent="0" lvl="0" marL="0" rtl="0" algn="l">
              <a:lnSpc>
                <a:spcPct val="100000"/>
              </a:lnSpc>
              <a:spcBef>
                <a:spcPts val="0"/>
              </a:spcBef>
              <a:spcAft>
                <a:spcPts val="0"/>
              </a:spcAft>
              <a:buClr>
                <a:schemeClr val="dk1"/>
              </a:buClr>
              <a:buSzPts val="1100"/>
              <a:buFont typeface="Arial"/>
              <a:buNone/>
            </a:pPr>
            <a:r>
              <a:rPr lang="en"/>
              <a:t>if import san luong lua = true &gt; display san luong lua in Available Data Cubes</a:t>
            </a:r>
            <a:endParaRPr/>
          </a:p>
          <a:p>
            <a:pPr indent="0" lvl="0" marL="0" rtl="0" algn="l">
              <a:lnSpc>
                <a:spcPct val="100000"/>
              </a:lnSpc>
              <a:spcBef>
                <a:spcPts val="0"/>
              </a:spcBef>
              <a:spcAft>
                <a:spcPts val="0"/>
              </a:spcAft>
              <a:buClr>
                <a:schemeClr val="dk1"/>
              </a:buClr>
              <a:buSzPts val="1100"/>
              <a:buFont typeface="Arial"/>
              <a:buNone/>
            </a:pPr>
            <a:r>
              <a:rPr lang="en"/>
              <a:t>onAddWidget san luong lua on EditorPane</a:t>
            </a:r>
            <a:endParaRPr/>
          </a:p>
          <a:p>
            <a:pPr indent="0" lvl="0" marL="0" rtl="0" algn="l">
              <a:lnSpc>
                <a:spcPct val="100000"/>
              </a:lnSpc>
              <a:spcBef>
                <a:spcPts val="0"/>
              </a:spcBef>
              <a:spcAft>
                <a:spcPts val="0"/>
              </a:spcAft>
              <a:buClr>
                <a:schemeClr val="dk1"/>
              </a:buClr>
              <a:buSzPts val="1100"/>
              <a:buFont typeface="Arial"/>
              <a:buNone/>
            </a:pPr>
            <a:r>
              <a:rPr lang="en"/>
              <a:t>Widget: San luong lua: Year 1995 &gt; 2018</a:t>
            </a:r>
            <a:endParaRPr/>
          </a:p>
          <a:p>
            <a:pPr indent="0" lvl="0" marL="0" rtl="0" algn="l">
              <a:lnSpc>
                <a:spcPct val="100000"/>
              </a:lnSpc>
              <a:spcBef>
                <a:spcPts val="0"/>
              </a:spcBef>
              <a:spcAft>
                <a:spcPts val="0"/>
              </a:spcAft>
              <a:buClr>
                <a:schemeClr val="dk1"/>
              </a:buClr>
              <a:buSzPts val="1100"/>
              <a:buFont typeface="Arial"/>
              <a:buNone/>
            </a:pPr>
            <a:r>
              <a:rPr lang="en"/>
              <a:t>Select 2018</a:t>
            </a:r>
            <a:endParaRPr/>
          </a:p>
          <a:p>
            <a:pPr indent="0" lvl="0" marL="0" rtl="0" algn="l">
              <a:lnSpc>
                <a:spcPct val="100000"/>
              </a:lnSpc>
              <a:spcBef>
                <a:spcPts val="0"/>
              </a:spcBef>
              <a:spcAft>
                <a:spcPts val="0"/>
              </a:spcAft>
              <a:buClr>
                <a:schemeClr val="dk1"/>
              </a:buClr>
              <a:buSzPts val="1100"/>
              <a:buFont typeface="Arial"/>
              <a:buNone/>
            </a:pPr>
            <a:r>
              <a:rPr lang="en"/>
              <a:t>connect sang statistic viz</a:t>
            </a:r>
            <a:endParaRPr/>
          </a:p>
          <a:p>
            <a:pPr indent="0" lvl="0" marL="0" rtl="0" algn="l">
              <a:lnSpc>
                <a:spcPct val="100000"/>
              </a:lnSpc>
              <a:spcBef>
                <a:spcPts val="0"/>
              </a:spcBef>
              <a:spcAft>
                <a:spcPts val="0"/>
              </a:spcAft>
              <a:buClr>
                <a:schemeClr val="dk1"/>
              </a:buClr>
              <a:buSzPts val="1100"/>
              <a:buFont typeface="Arial"/>
              <a:buNone/>
            </a:pPr>
            <a:r>
              <a:rPr lang="en"/>
              <a:t>statistic viz connect sang Maps</a:t>
            </a:r>
            <a:endParaRPr/>
          </a:p>
          <a:p>
            <a:pPr indent="0" lvl="0" marL="0" rtl="0" algn="l">
              <a:lnSpc>
                <a:spcPct val="100000"/>
              </a:lnSpc>
              <a:spcBef>
                <a:spcPts val="0"/>
              </a:spcBef>
              <a:spcAft>
                <a:spcPts val="0"/>
              </a:spcAft>
              <a:buClr>
                <a:schemeClr val="dk1"/>
              </a:buClr>
              <a:buSzPts val="1100"/>
              <a:buFont typeface="Arial"/>
              <a:buNone/>
            </a:pPr>
            <a:r>
              <a:rPr lang="en"/>
              <a:t>viz on Maps</a:t>
            </a:r>
            <a:endParaRPr/>
          </a:p>
          <a:p>
            <a:pPr indent="0" lvl="0" marL="0" rtl="0" algn="l">
              <a:lnSpc>
                <a:spcPct val="100000"/>
              </a:lnSpc>
              <a:spcBef>
                <a:spcPts val="0"/>
              </a:spcBef>
              <a:spcAft>
                <a:spcPts val="0"/>
              </a:spcAft>
              <a:buClr>
                <a:schemeClr val="dk1"/>
              </a:buClr>
              <a:buSzPts val="1100"/>
              <a:buFont typeface="Arial"/>
              <a:buNone/>
            </a:pPr>
            <a:r>
              <a:rPr lang="en"/>
              <a:t>Choose range for filter</a:t>
            </a:r>
            <a:endParaRPr/>
          </a:p>
          <a:p>
            <a:pPr indent="0" lvl="0" marL="0" rtl="0" algn="l">
              <a:lnSpc>
                <a:spcPct val="100000"/>
              </a:lnSpc>
              <a:spcBef>
                <a:spcPts val="0"/>
              </a:spcBef>
              <a:spcAft>
                <a:spcPts val="0"/>
              </a:spcAft>
              <a:buClr>
                <a:schemeClr val="dk1"/>
              </a:buClr>
              <a:buSzPts val="1100"/>
              <a:buFont typeface="Arial"/>
              <a:buNone/>
            </a:pPr>
            <a:r>
              <a:rPr lang="en"/>
              <a:t>Export PDF</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Let's suppose we have a csv file with a heterogeneous structure of the country's rice production from 1995 to 2019 and want an overview of the country's rice production in 2018, I will upload it up by file in toolbox</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after uploading the csv file and etl process takes place, the system will allow me to review the normalized data, then the system will automatically suggest the columns that can be used for measure and dimension.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finally, after the dimensions and measures for the rice yield data block have been defined, it will be stored in avalable data cubes.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To use, we will select the rice yield data cube. When the widget appears, we proceed to select the year 2018 in the dimension year and then select operator statistic merge. In this example I will choose to visualize 2018 rice production in the form of maps.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map will show the rice production of the provinces corresponding to each color, we can use the filter tool to filter out the provinces with the average, the lowest and the largest rice production.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To save the map of rice production for report generation, we just need to zoom in on the map and then click on the export function, the chart map will automatically be downloaded to the user's device.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f4d62f503_1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df4d62f503_1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click add block &gt; Import</a:t>
            </a:r>
            <a:endParaRPr/>
          </a:p>
          <a:p>
            <a:pPr indent="0" lvl="0" marL="0" rtl="0" algn="l">
              <a:lnSpc>
                <a:spcPct val="100000"/>
              </a:lnSpc>
              <a:spcBef>
                <a:spcPts val="0"/>
              </a:spcBef>
              <a:spcAft>
                <a:spcPts val="0"/>
              </a:spcAft>
              <a:buClr>
                <a:schemeClr val="dk1"/>
              </a:buClr>
              <a:buSzPts val="1100"/>
              <a:buFont typeface="Arial"/>
              <a:buNone/>
            </a:pPr>
            <a:r>
              <a:rPr lang="en"/>
              <a:t>open Import modal</a:t>
            </a:r>
            <a:endParaRPr/>
          </a:p>
          <a:p>
            <a:pPr indent="0" lvl="0" marL="0" rtl="0" algn="l">
              <a:lnSpc>
                <a:spcPct val="100000"/>
              </a:lnSpc>
              <a:spcBef>
                <a:spcPts val="0"/>
              </a:spcBef>
              <a:spcAft>
                <a:spcPts val="0"/>
              </a:spcAft>
              <a:buClr>
                <a:schemeClr val="dk1"/>
              </a:buClr>
              <a:buSzPts val="1100"/>
              <a:buFont typeface="Arial"/>
              <a:buNone/>
            </a:pPr>
            <a:r>
              <a:rPr lang="en"/>
              <a:t>import file: dieYoung.json &gt; review data 3 steps</a:t>
            </a:r>
            <a:endParaRPr/>
          </a:p>
          <a:p>
            <a:pPr indent="0" lvl="0" marL="0" rtl="0" algn="l">
              <a:lnSpc>
                <a:spcPct val="100000"/>
              </a:lnSpc>
              <a:spcBef>
                <a:spcPts val="0"/>
              </a:spcBef>
              <a:spcAft>
                <a:spcPts val="0"/>
              </a:spcAft>
              <a:buClr>
                <a:schemeClr val="dk1"/>
              </a:buClr>
              <a:buSzPts val="1100"/>
              <a:buFont typeface="Arial"/>
              <a:buNone/>
            </a:pPr>
            <a:r>
              <a:rPr lang="en"/>
              <a:t>display dieYoung in Toolbox</a:t>
            </a:r>
            <a:endParaRPr/>
          </a:p>
          <a:p>
            <a:pPr indent="0" lvl="0" marL="0" rtl="0" algn="l">
              <a:lnSpc>
                <a:spcPct val="100000"/>
              </a:lnSpc>
              <a:spcBef>
                <a:spcPts val="0"/>
              </a:spcBef>
              <a:spcAft>
                <a:spcPts val="0"/>
              </a:spcAft>
              <a:buClr>
                <a:schemeClr val="dk1"/>
              </a:buClr>
              <a:buSzPts val="1100"/>
              <a:buFont typeface="Arial"/>
              <a:buNone/>
            </a:pPr>
            <a:r>
              <a:rPr lang="en"/>
              <a:t>chon data cube DieYoung: (DieYoung)</a:t>
            </a:r>
            <a:endParaRPr/>
          </a:p>
          <a:p>
            <a:pPr indent="0" lvl="0" marL="0" rtl="0" algn="l">
              <a:lnSpc>
                <a:spcPct val="100000"/>
              </a:lnSpc>
              <a:spcBef>
                <a:spcPts val="0"/>
              </a:spcBef>
              <a:spcAft>
                <a:spcPts val="0"/>
              </a:spcAft>
              <a:buClr>
                <a:schemeClr val="dk1"/>
              </a:buClr>
              <a:buSzPts val="1100"/>
              <a:buFont typeface="Arial"/>
              <a:buNone/>
            </a:pPr>
            <a:r>
              <a:rPr lang="en"/>
              <a:t>hien thi year, city</a:t>
            </a:r>
            <a:endParaRPr/>
          </a:p>
          <a:p>
            <a:pPr indent="0" lvl="0" marL="0" rtl="0" algn="l">
              <a:lnSpc>
                <a:spcPct val="100000"/>
              </a:lnSpc>
              <a:spcBef>
                <a:spcPts val="0"/>
              </a:spcBef>
              <a:spcAft>
                <a:spcPts val="0"/>
              </a:spcAft>
              <a:buClr>
                <a:schemeClr val="dk1"/>
              </a:buClr>
              <a:buSzPts val="1100"/>
              <a:buFont typeface="Arial"/>
              <a:buNone/>
            </a:pPr>
            <a:r>
              <a:rPr lang="en"/>
              <a:t>goi y' merge: (Industry), Temperature</a:t>
            </a:r>
            <a:endParaRPr/>
          </a:p>
          <a:p>
            <a:pPr indent="0" lvl="0" marL="0" rtl="0" algn="l">
              <a:lnSpc>
                <a:spcPct val="100000"/>
              </a:lnSpc>
              <a:spcBef>
                <a:spcPts val="0"/>
              </a:spcBef>
              <a:spcAft>
                <a:spcPts val="0"/>
              </a:spcAft>
              <a:buClr>
                <a:schemeClr val="dk1"/>
              </a:buClr>
              <a:buSzPts val="1100"/>
              <a:buFont typeface="Arial"/>
              <a:buNone/>
            </a:pPr>
            <a:r>
              <a:rPr lang="en"/>
              <a:t>click: industry &gt; open: data cube forest: (Industry)</a:t>
            </a:r>
            <a:endParaRPr/>
          </a:p>
          <a:p>
            <a:pPr indent="0" lvl="0" marL="0" rtl="0" algn="l">
              <a:lnSpc>
                <a:spcPct val="100000"/>
              </a:lnSpc>
              <a:spcBef>
                <a:spcPts val="0"/>
              </a:spcBef>
              <a:spcAft>
                <a:spcPts val="0"/>
              </a:spcAft>
              <a:buClr>
                <a:schemeClr val="dk1"/>
              </a:buClr>
              <a:buSzPts val="1100"/>
              <a:buFont typeface="Arial"/>
              <a:buNone/>
            </a:pPr>
            <a:r>
              <a:rPr lang="en"/>
              <a:t>keo' 2 widgets vao chung city</a:t>
            </a:r>
            <a:endParaRPr/>
          </a:p>
          <a:p>
            <a:pPr indent="0" lvl="0" marL="0" rtl="0" algn="l">
              <a:lnSpc>
                <a:spcPct val="100000"/>
              </a:lnSpc>
              <a:spcBef>
                <a:spcPts val="0"/>
              </a:spcBef>
              <a:spcAft>
                <a:spcPts val="0"/>
              </a:spcAft>
              <a:buClr>
                <a:schemeClr val="dk1"/>
              </a:buClr>
              <a:buSzPts val="1100"/>
              <a:buFont typeface="Arial"/>
              <a:buNone/>
            </a:pPr>
            <a:r>
              <a:rPr lang="en"/>
              <a:t>chon district: Dong Bang Song Hong</a:t>
            </a:r>
            <a:endParaRPr/>
          </a:p>
          <a:p>
            <a:pPr indent="0" lvl="0" marL="0" rtl="0" algn="l">
              <a:lnSpc>
                <a:spcPct val="100000"/>
              </a:lnSpc>
              <a:spcBef>
                <a:spcPts val="0"/>
              </a:spcBef>
              <a:spcAft>
                <a:spcPts val="0"/>
              </a:spcAft>
              <a:buClr>
                <a:schemeClr val="dk1"/>
              </a:buClr>
              <a:buSzPts val="1100"/>
              <a:buFont typeface="Arial"/>
              <a:buNone/>
            </a:pPr>
            <a:r>
              <a:rPr lang="en"/>
              <a:t>keo' district qua year: render (2012 to 2018)</a:t>
            </a:r>
            <a:endParaRPr/>
          </a:p>
          <a:p>
            <a:pPr indent="0" lvl="0" marL="0" rtl="0" algn="l">
              <a:lnSpc>
                <a:spcPct val="100000"/>
              </a:lnSpc>
              <a:spcBef>
                <a:spcPts val="0"/>
              </a:spcBef>
              <a:spcAft>
                <a:spcPts val="0"/>
              </a:spcAft>
              <a:buClr>
                <a:schemeClr val="dk1"/>
              </a:buClr>
              <a:buSzPts val="1100"/>
              <a:buFont typeface="Arial"/>
              <a:buNone/>
            </a:pPr>
            <a:r>
              <a:rPr lang="en"/>
              <a:t>keo' year sang statistic merge</a:t>
            </a:r>
            <a:endParaRPr/>
          </a:p>
          <a:p>
            <a:pPr indent="0" lvl="0" marL="0" rtl="0" algn="l">
              <a:lnSpc>
                <a:spcPct val="100000"/>
              </a:lnSpc>
              <a:spcBef>
                <a:spcPts val="0"/>
              </a:spcBef>
              <a:spcAft>
                <a:spcPts val="0"/>
              </a:spcAft>
              <a:buClr>
                <a:schemeClr val="dk1"/>
              </a:buClr>
              <a:buSzPts val="1100"/>
              <a:buFont typeface="Arial"/>
              <a:buNone/>
            </a:pPr>
            <a:r>
              <a:rPr lang="en"/>
              <a:t>keo' merge sang visualization</a:t>
            </a:r>
            <a:endParaRPr/>
          </a:p>
          <a:p>
            <a:pPr indent="0" lvl="0" marL="0" rtl="0" algn="l">
              <a:lnSpc>
                <a:spcPct val="100000"/>
              </a:lnSpc>
              <a:spcBef>
                <a:spcPts val="0"/>
              </a:spcBef>
              <a:spcAft>
                <a:spcPts val="0"/>
              </a:spcAft>
              <a:buClr>
                <a:schemeClr val="dk1"/>
              </a:buClr>
              <a:buSzPts val="1100"/>
              <a:buFont typeface="Arial"/>
              <a:buNone/>
            </a:pPr>
            <a:r>
              <a:rPr lang="en"/>
              <a:t>render: Multi Axes Chart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100"/>
              <a:buNone/>
            </a:pPr>
            <a:r>
              <a:rPr lang="en"/>
              <a:t>Thanks to sparql technology, a newly imported data cube can also be merged with a pre-existing data </a:t>
            </a:r>
            <a:r>
              <a:rPr lang="en">
                <a:solidFill>
                  <a:schemeClr val="dk1"/>
                </a:solidFill>
              </a:rPr>
              <a:t>cube </a:t>
            </a: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for example, we have a csv file about the infant mortality rate in Vietnam from year x to year y, we perform import file operations on the system like the previous examples.</a:t>
            </a:r>
            <a:endParaRPr/>
          </a:p>
          <a:p>
            <a:pPr indent="0" lvl="0" marL="0" rtl="0" algn="l">
              <a:lnSpc>
                <a:spcPct val="100000"/>
              </a:lnSpc>
              <a:spcBef>
                <a:spcPts val="0"/>
              </a:spcBef>
              <a:spcAft>
                <a:spcPts val="0"/>
              </a:spcAft>
              <a:buSzPts val="1100"/>
              <a:buNone/>
            </a:pPr>
            <a:r>
              <a:rPr lang="en"/>
              <a:t>After the import is done, we merge and visualize the data as 2 existing data cubes of the data.</a:t>
            </a:r>
            <a:endParaRPr/>
          </a:p>
          <a:p>
            <a:pPr indent="0" lvl="0" marL="0" rtl="0" algn="l">
              <a:lnSpc>
                <a:spcPct val="100000"/>
              </a:lnSpc>
              <a:spcBef>
                <a:spcPts val="0"/>
              </a:spcBef>
              <a:spcAft>
                <a:spcPts val="0"/>
              </a:spcAft>
              <a:buClr>
                <a:schemeClr val="dk1"/>
              </a:buClr>
              <a:buSzPts val="1100"/>
              <a:buFont typeface="Arial"/>
              <a:buNone/>
            </a:pPr>
            <a:r>
              <a:rPr lang="en"/>
              <a:t> As we can see, the correlation between the two data subjects will be easily evaluated through the chart.</a:t>
            </a:r>
            <a:endParaRPr/>
          </a:p>
          <a:p>
            <a:pPr indent="0" lvl="0" marL="0" rtl="0" algn="l">
              <a:lnSpc>
                <a:spcPct val="100000"/>
              </a:lnSpc>
              <a:spcBef>
                <a:spcPts val="0"/>
              </a:spcBef>
              <a:spcAft>
                <a:spcPts val="0"/>
              </a:spcAft>
              <a:buClr>
                <a:schemeClr val="dk1"/>
              </a:buClr>
              <a:buSzPts val="1100"/>
              <a:buFont typeface="Arial"/>
              <a:buNone/>
            </a:pPr>
            <a:r>
              <a:rPr lang="en"/>
              <a:t>Although industrial development leads to more waste, industry also helps people's economy become better off, thereby reducing the rate of child deaths due to more adequate medical care.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60a75a09_1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a960a75a09_1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960a75a09_1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a960a75a09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Khó khăn gặp phải:</a:t>
            </a:r>
            <a:endParaRPr/>
          </a:p>
          <a:p>
            <a:pPr indent="-317500" lvl="0" marL="457200" rtl="0" algn="l">
              <a:lnSpc>
                <a:spcPct val="100000"/>
              </a:lnSpc>
              <a:spcBef>
                <a:spcPts val="0"/>
              </a:spcBef>
              <a:spcAft>
                <a:spcPts val="0"/>
              </a:spcAft>
              <a:buSzPts val="1400"/>
              <a:buChar char="+"/>
            </a:pPr>
            <a:r>
              <a:rPr lang="en"/>
              <a:t>because of covid-19, and </a:t>
            </a:r>
            <a:r>
              <a:rPr lang="en">
                <a:solidFill>
                  <a:schemeClr val="dk1"/>
                </a:solidFill>
              </a:rPr>
              <a:t>everyone’s schedule in the team is different. So </a:t>
            </a:r>
            <a:r>
              <a:rPr lang="en"/>
              <a:t>almost all the team meeting are online discussion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b2acac4961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b2acac496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Advantage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b37e453a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ab37e453a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Kieu</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Firstly, we will introduce an overview of the idea that prompted us to launch this project.</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Trước tiên, chúng em sẽ giới thiệu tổng quan về ý tưởng đã thôi thúc chúng em khởi động dự án này</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a82b730c6f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a82b730c6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Kieu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Kieu</a:t>
            </a:r>
            <a:endParaRPr/>
          </a:p>
          <a:p>
            <a:pPr indent="0" lvl="0" marL="0" rtl="0" algn="l">
              <a:lnSpc>
                <a:spcPct val="100000"/>
              </a:lnSpc>
              <a:spcBef>
                <a:spcPts val="0"/>
              </a:spcBef>
              <a:spcAft>
                <a:spcPts val="0"/>
              </a:spcAft>
              <a:buSzPts val="1400"/>
              <a:buNone/>
            </a:pPr>
            <a:r>
              <a:rPr lang="en"/>
              <a:t>-tasks:</a:t>
            </a:r>
            <a:endParaRPr/>
          </a:p>
          <a:p>
            <a:pPr indent="0" lvl="0" marL="0" rtl="0" algn="l">
              <a:lnSpc>
                <a:spcPct val="100000"/>
              </a:lnSpc>
              <a:spcBef>
                <a:spcPts val="0"/>
              </a:spcBef>
              <a:spcAft>
                <a:spcPts val="0"/>
              </a:spcAft>
              <a:buSzPts val="1400"/>
              <a:buNone/>
            </a:pPr>
            <a:r>
              <a:rPr lang="en"/>
              <a:t>==&gt;</a:t>
            </a:r>
            <a:r>
              <a:rPr lang="en"/>
              <a:t>Everyone has completed the tasks.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Hoa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EDSDA is inspired by Smart Dashboard Application, a system that visualizes environmental data in Vietnam, which is also the Capstone 1 topic of our team last semester.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After receiving feedback from teachers and users, we found that SDA has many limitations such as the data source still depends on administrators, the processes are not fully automated, the manipulation is not yet optimized for users.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So that, we decided to upgrade the Smart Dashboard Application to be an "Expert-Driven" smart dashboard, to make EDSDA relevant and usable for all users without no longer dependent on the system's available data sources.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With more tools and automated processes, we want EDSDA to become not only a place for data analysts to do their jobs, but also an open data hub, where data is stored to help all users easily find and manipulate the data source they want.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f4d62f503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df4d62f503_1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Kieu</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Firstly, we will introduce an overview of the idea that prompted us to launch this project.</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Trước tiên, chúng em sẽ giới thiệu tổng quan về ý tưởng đã thôi thúc chúng em khởi động dự án này</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4d62f503_1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df4d62f503_1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Kieu</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a:solidFill>
                  <a:schemeClr val="dk1"/>
                </a:solidFill>
              </a:rPr>
              <a:t>Firstly, we will introduce an overview of the idea that prompted us to launch this project.</a:t>
            </a:r>
            <a:endParaRPr>
              <a:solidFill>
                <a:schemeClr val="dk1"/>
              </a:solidFill>
            </a:endParaRPr>
          </a:p>
          <a:p>
            <a:pPr indent="0" lvl="0" marL="0" marR="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Trước tiên, chúng em sẽ giới thiệu tổng quan về ý tưởng đã thôi thúc chúng em khởi động dự án này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f4d62f503_1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df4d62f503_1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Hoa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EDSDA is inspired by Smart Dashboard Application, a system that visualizes environmental data in Vietnam, which is also the Capstone 1 topic of our team last semester.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After receiving feedback from teachers and users, we found that SDA has many limitations such as the data source still depends on administrators, the processes are not fully automated, the manipulation is not yet optimized for users.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So that, we decided to upgrade the Smart Dashboard Application to be an "Expert-Driven" smart dashboard, to make EDSDA relevant and usable for all users without no longer dependent on the system's available data sources.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With more tools and automated processes, we want EDSDA to become not only a place for data analysts to do their jobs, but also an open data hub, where data is stored to help all users easily find and manipulate the data source they want.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 + 1 column half">
    <p:spTree>
      <p:nvGrpSpPr>
        <p:cNvPr id="59" name="Shape 59"/>
        <p:cNvGrpSpPr/>
        <p:nvPr/>
      </p:nvGrpSpPr>
      <p:grpSpPr>
        <a:xfrm>
          <a:off x="0" y="0"/>
          <a:ext cx="0" cy="0"/>
          <a:chOff x="0" y="0"/>
          <a:chExt cx="0" cy="0"/>
        </a:xfrm>
      </p:grpSpPr>
      <p:sp>
        <p:nvSpPr>
          <p:cNvPr id="60" name="Google Shape;60;p11"/>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1"/>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11"/>
          <p:cNvSpPr txBox="1"/>
          <p:nvPr>
            <p:ph type="title"/>
          </p:nvPr>
        </p:nvSpPr>
        <p:spPr>
          <a:xfrm>
            <a:off x="511425" y="575500"/>
            <a:ext cx="3517200" cy="9735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67031"/>
              </a:buClr>
              <a:buSzPts val="2400"/>
              <a:buFont typeface="Nunito Sans"/>
              <a:buNone/>
              <a:defRPr b="0" i="0" sz="2400" u="none" cap="none" strike="noStrike">
                <a:solidFill>
                  <a:srgbClr val="F67031"/>
                </a:solidFill>
                <a:latin typeface="Nunito Sans"/>
                <a:ea typeface="Nunito Sans"/>
                <a:cs typeface="Nunito Sans"/>
                <a:sym typeface="Nunito Sans"/>
              </a:defRPr>
            </a:lvl1pPr>
            <a:lvl2pPr lvl="1"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2pPr>
            <a:lvl3pPr lvl="2"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3pPr>
            <a:lvl4pPr lvl="3"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4pPr>
            <a:lvl5pPr lvl="4"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5pPr>
            <a:lvl6pPr lvl="5"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6pPr>
            <a:lvl7pPr lvl="6"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7pPr>
            <a:lvl8pPr lvl="7"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8pPr>
            <a:lvl9pPr lvl="8"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9pPr>
          </a:lstStyle>
          <a:p/>
        </p:txBody>
      </p:sp>
      <p:sp>
        <p:nvSpPr>
          <p:cNvPr id="63" name="Google Shape;63;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1"/>
          <p:cNvSpPr txBox="1"/>
          <p:nvPr>
            <p:ph idx="1" type="body"/>
          </p:nvPr>
        </p:nvSpPr>
        <p:spPr>
          <a:xfrm>
            <a:off x="511425" y="1598600"/>
            <a:ext cx="3517200" cy="29577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1pPr>
            <a:lvl2pPr indent="-304800" lvl="1" marL="9144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2pPr>
            <a:lvl3pPr indent="-304800" lvl="2" marL="13716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3pPr>
            <a:lvl4pPr indent="-304800" lvl="3" marL="18288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4pPr>
            <a:lvl5pPr indent="-304800" lvl="4" marL="22860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5pPr>
            <a:lvl6pPr indent="-304800" lvl="5" marL="27432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6pPr>
            <a:lvl7pPr indent="-304800" lvl="6" marL="32004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7pPr>
            <a:lvl8pPr indent="-304800" lvl="7" marL="36576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8pPr>
            <a:lvl9pPr indent="-304800" lvl="8" marL="41148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with intro text">
  <p:cSld name="Title + 1 column with intro text">
    <p:spTree>
      <p:nvGrpSpPr>
        <p:cNvPr id="65" name="Shape 65"/>
        <p:cNvGrpSpPr/>
        <p:nvPr/>
      </p:nvGrpSpPr>
      <p:grpSpPr>
        <a:xfrm>
          <a:off x="0" y="0"/>
          <a:ext cx="0" cy="0"/>
          <a:chOff x="0" y="0"/>
          <a:chExt cx="0" cy="0"/>
        </a:xfrm>
      </p:grpSpPr>
      <p:sp>
        <p:nvSpPr>
          <p:cNvPr id="66" name="Google Shape;66;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 name="Google Shape;67;p1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2"/>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69" name="Google Shape;69;p12"/>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1pPr>
            <a:lvl2pPr indent="-330200" lvl="1" marL="9144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2pPr>
            <a:lvl3pPr indent="-330200" lvl="2" marL="13716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3pPr>
            <a:lvl4pPr indent="-330200" lvl="3" marL="18288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4pPr>
            <a:lvl5pPr indent="-330200" lvl="4" marL="22860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5pPr>
            <a:lvl6pPr indent="-330200" lvl="5" marL="27432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6pPr>
            <a:lvl7pPr indent="-330200" lvl="6" marL="32004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7pPr>
            <a:lvl8pPr indent="-330200" lvl="7" marL="36576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8pPr>
            <a:lvl9pPr indent="-330200" lvl="8" marL="41148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9pPr>
          </a:lstStyle>
          <a:p/>
        </p:txBody>
      </p:sp>
      <p:sp>
        <p:nvSpPr>
          <p:cNvPr id="70" name="Google Shape;70;p1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2"/>
          <p:cNvSpPr txBox="1"/>
          <p:nvPr>
            <p:ph idx="2" type="body"/>
          </p:nvPr>
        </p:nvSpPr>
        <p:spPr>
          <a:xfrm>
            <a:off x="3090625" y="2004313"/>
            <a:ext cx="5596200" cy="25521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with intro text">
  <p:cSld name="Title + 2 columns with intro text">
    <p:spTree>
      <p:nvGrpSpPr>
        <p:cNvPr id="72" name="Shape 72"/>
        <p:cNvGrpSpPr/>
        <p:nvPr/>
      </p:nvGrpSpPr>
      <p:grpSpPr>
        <a:xfrm>
          <a:off x="0" y="0"/>
          <a:ext cx="0" cy="0"/>
          <a:chOff x="0" y="0"/>
          <a:chExt cx="0" cy="0"/>
        </a:xfrm>
      </p:grpSpPr>
      <p:sp>
        <p:nvSpPr>
          <p:cNvPr id="73" name="Google Shape;73;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13"/>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76" name="Google Shape;76;p13"/>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1pPr>
            <a:lvl2pPr indent="-330200" lvl="1" marL="9144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2pPr>
            <a:lvl3pPr indent="-330200" lvl="2" marL="13716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3pPr>
            <a:lvl4pPr indent="-330200" lvl="3" marL="18288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4pPr>
            <a:lvl5pPr indent="-330200" lvl="4" marL="22860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5pPr>
            <a:lvl6pPr indent="-330200" lvl="5" marL="27432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6pPr>
            <a:lvl7pPr indent="-330200" lvl="6" marL="32004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7pPr>
            <a:lvl8pPr indent="-330200" lvl="7" marL="36576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8pPr>
            <a:lvl9pPr indent="-330200" lvl="8" marL="4114800" marR="0" algn="l">
              <a:lnSpc>
                <a:spcPct val="115000"/>
              </a:lnSpc>
              <a:spcBef>
                <a:spcPts val="0"/>
              </a:spcBef>
              <a:spcAft>
                <a:spcPts val="0"/>
              </a:spcAft>
              <a:buClr>
                <a:srgbClr val="F67031"/>
              </a:buClr>
              <a:buSzPts val="1600"/>
              <a:buFont typeface="Georgia"/>
              <a:buChar char="-"/>
              <a:defRPr b="0" i="1" sz="1600" u="none" cap="none" strike="noStrike">
                <a:solidFill>
                  <a:srgbClr val="F67031"/>
                </a:solidFill>
                <a:latin typeface="Georgia"/>
                <a:ea typeface="Georgia"/>
                <a:cs typeface="Georgia"/>
                <a:sym typeface="Georgia"/>
              </a:defRPr>
            </a:lvl9pPr>
          </a:lstStyle>
          <a:p/>
        </p:txBody>
      </p:sp>
      <p:sp>
        <p:nvSpPr>
          <p:cNvPr id="77" name="Google Shape;77;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3"/>
          <p:cNvSpPr txBox="1"/>
          <p:nvPr>
            <p:ph idx="2" type="body"/>
          </p:nvPr>
        </p:nvSpPr>
        <p:spPr>
          <a:xfrm>
            <a:off x="3090625" y="2004325"/>
            <a:ext cx="2727000" cy="2552100"/>
          </a:xfrm>
          <a:prstGeom prst="rect">
            <a:avLst/>
          </a:prstGeom>
          <a:noFill/>
          <a:ln>
            <a:noFill/>
          </a:ln>
        </p:spPr>
        <p:txBody>
          <a:bodyPr anchorCtr="0" anchor="t" bIns="91425" lIns="91425" spcFirstLastPara="1" rIns="91425" wrap="square" tIns="91425">
            <a:noAutofit/>
          </a:bodyPr>
          <a:lstStyle>
            <a:lvl1pPr indent="-298450" lvl="0" marL="457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1pPr>
            <a:lvl2pPr indent="-298450" lvl="1" marL="914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2pPr>
            <a:lvl3pPr indent="-298450" lvl="2" marL="1371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3pPr>
            <a:lvl4pPr indent="-298450" lvl="3" marL="1828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4pPr>
            <a:lvl5pPr indent="-298450" lvl="4" marL="22860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5pPr>
            <a:lvl6pPr indent="-298450" lvl="5" marL="2743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6pPr>
            <a:lvl7pPr indent="-298450" lvl="6" marL="3200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7pPr>
            <a:lvl8pPr indent="-298450" lvl="7" marL="3657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8pPr>
            <a:lvl9pPr indent="-298450" lvl="8" marL="4114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9pPr>
          </a:lstStyle>
          <a:p/>
        </p:txBody>
      </p:sp>
      <p:sp>
        <p:nvSpPr>
          <p:cNvPr id="79" name="Google Shape;79;p13"/>
          <p:cNvSpPr txBox="1"/>
          <p:nvPr>
            <p:ph idx="3" type="body"/>
          </p:nvPr>
        </p:nvSpPr>
        <p:spPr>
          <a:xfrm>
            <a:off x="5959744" y="2004325"/>
            <a:ext cx="2727000" cy="2552100"/>
          </a:xfrm>
          <a:prstGeom prst="rect">
            <a:avLst/>
          </a:prstGeom>
          <a:noFill/>
          <a:ln>
            <a:noFill/>
          </a:ln>
        </p:spPr>
        <p:txBody>
          <a:bodyPr anchorCtr="0" anchor="t" bIns="91425" lIns="91425" spcFirstLastPara="1" rIns="91425" wrap="square" tIns="91425">
            <a:noAutofit/>
          </a:bodyPr>
          <a:lstStyle>
            <a:lvl1pPr indent="-298450" lvl="0" marL="457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1pPr>
            <a:lvl2pPr indent="-298450" lvl="1" marL="914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2pPr>
            <a:lvl3pPr indent="-298450" lvl="2" marL="1371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3pPr>
            <a:lvl4pPr indent="-298450" lvl="3" marL="1828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4pPr>
            <a:lvl5pPr indent="-298450" lvl="4" marL="22860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5pPr>
            <a:lvl6pPr indent="-298450" lvl="5" marL="2743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6pPr>
            <a:lvl7pPr indent="-298450" lvl="6" marL="3200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7pPr>
            <a:lvl8pPr indent="-298450" lvl="7" marL="3657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8pPr>
            <a:lvl9pPr indent="-298450" lvl="8" marL="4114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0" name="Shape 80"/>
        <p:cNvGrpSpPr/>
        <p:nvPr/>
      </p:nvGrpSpPr>
      <p:grpSpPr>
        <a:xfrm>
          <a:off x="0" y="0"/>
          <a:ext cx="0" cy="0"/>
          <a:chOff x="0" y="0"/>
          <a:chExt cx="0" cy="0"/>
        </a:xfrm>
      </p:grpSpPr>
      <p:sp>
        <p:nvSpPr>
          <p:cNvPr id="81" name="Google Shape;81;p1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 name="Google Shape;82;p1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84" name="Google Shape;84;p14"/>
          <p:cNvSpPr txBox="1"/>
          <p:nvPr>
            <p:ph idx="1" type="body"/>
          </p:nvPr>
        </p:nvSpPr>
        <p:spPr>
          <a:xfrm>
            <a:off x="3062200" y="575500"/>
            <a:ext cx="2730000" cy="3981000"/>
          </a:xfrm>
          <a:prstGeom prst="rect">
            <a:avLst/>
          </a:prstGeom>
          <a:noFill/>
          <a:ln>
            <a:noFill/>
          </a:ln>
        </p:spPr>
        <p:txBody>
          <a:bodyPr anchorCtr="0" anchor="t" bIns="91425" lIns="91425" spcFirstLastPara="1" rIns="91425" wrap="square" tIns="91425">
            <a:noAutofit/>
          </a:bodyPr>
          <a:lstStyle>
            <a:lvl1pPr indent="-298450" lvl="0" marL="457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1pPr>
            <a:lvl2pPr indent="-298450" lvl="1" marL="914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2pPr>
            <a:lvl3pPr indent="-298450" lvl="2" marL="1371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3pPr>
            <a:lvl4pPr indent="-298450" lvl="3" marL="1828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4pPr>
            <a:lvl5pPr indent="-298450" lvl="4" marL="22860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5pPr>
            <a:lvl6pPr indent="-298450" lvl="5" marL="2743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6pPr>
            <a:lvl7pPr indent="-298450" lvl="6" marL="3200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7pPr>
            <a:lvl8pPr indent="-298450" lvl="7" marL="3657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8pPr>
            <a:lvl9pPr indent="-298450" lvl="8" marL="4114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9pPr>
          </a:lstStyle>
          <a:p/>
        </p:txBody>
      </p:sp>
      <p:sp>
        <p:nvSpPr>
          <p:cNvPr id="85" name="Google Shape;85;p14"/>
          <p:cNvSpPr txBox="1"/>
          <p:nvPr>
            <p:ph idx="2" type="body"/>
          </p:nvPr>
        </p:nvSpPr>
        <p:spPr>
          <a:xfrm>
            <a:off x="5956701" y="575500"/>
            <a:ext cx="2730000" cy="3981000"/>
          </a:xfrm>
          <a:prstGeom prst="rect">
            <a:avLst/>
          </a:prstGeom>
          <a:noFill/>
          <a:ln>
            <a:noFill/>
          </a:ln>
        </p:spPr>
        <p:txBody>
          <a:bodyPr anchorCtr="0" anchor="t" bIns="91425" lIns="91425" spcFirstLastPara="1" rIns="91425" wrap="square" tIns="91425">
            <a:noAutofit/>
          </a:bodyPr>
          <a:lstStyle>
            <a:lvl1pPr indent="-298450" lvl="0" marL="457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1pPr>
            <a:lvl2pPr indent="-298450" lvl="1" marL="914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2pPr>
            <a:lvl3pPr indent="-298450" lvl="2" marL="1371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3pPr>
            <a:lvl4pPr indent="-298450" lvl="3" marL="1828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4pPr>
            <a:lvl5pPr indent="-298450" lvl="4" marL="22860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5pPr>
            <a:lvl6pPr indent="-298450" lvl="5" marL="27432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6pPr>
            <a:lvl7pPr indent="-298450" lvl="6" marL="32004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7pPr>
            <a:lvl8pPr indent="-298450" lvl="7" marL="36576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8pPr>
            <a:lvl9pPr indent="-298450" lvl="8" marL="4114800" marR="0" algn="l">
              <a:lnSpc>
                <a:spcPct val="115000"/>
              </a:lnSpc>
              <a:spcBef>
                <a:spcPts val="0"/>
              </a:spcBef>
              <a:spcAft>
                <a:spcPts val="0"/>
              </a:spcAft>
              <a:buClr>
                <a:srgbClr val="CCCCCC"/>
              </a:buClr>
              <a:buSzPts val="1100"/>
              <a:buFont typeface="Nunito Sans"/>
              <a:buChar char="-"/>
              <a:defRPr b="0" i="0" sz="1100" u="none" cap="none" strike="noStrike">
                <a:solidFill>
                  <a:srgbClr val="666666"/>
                </a:solidFill>
                <a:latin typeface="Nunito Sans"/>
                <a:ea typeface="Nunito Sans"/>
                <a:cs typeface="Nunito Sans"/>
                <a:sym typeface="Nunito Sans"/>
              </a:defRPr>
            </a:lvl9pPr>
          </a:lstStyle>
          <a:p/>
        </p:txBody>
      </p:sp>
      <p:sp>
        <p:nvSpPr>
          <p:cNvPr id="86" name="Google Shape;86;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1" name="Shape 91"/>
        <p:cNvGrpSpPr/>
        <p:nvPr/>
      </p:nvGrpSpPr>
      <p:grpSpPr>
        <a:xfrm>
          <a:off x="0" y="0"/>
          <a:ext cx="0" cy="0"/>
          <a:chOff x="0" y="0"/>
          <a:chExt cx="0" cy="0"/>
        </a:xfrm>
      </p:grpSpPr>
      <p:sp>
        <p:nvSpPr>
          <p:cNvPr id="92" name="Google Shape;92;p16"/>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6"/>
          <p:cNvSpPr txBox="1"/>
          <p:nvPr>
            <p:ph type="ctrTitle"/>
          </p:nvPr>
        </p:nvSpPr>
        <p:spPr>
          <a:xfrm>
            <a:off x="468925" y="2387250"/>
            <a:ext cx="3636600" cy="22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67031"/>
              </a:buClr>
              <a:buSzPts val="3000"/>
              <a:buNone/>
              <a:defRPr b="1" sz="3000">
                <a:solidFill>
                  <a:srgbClr val="F67031"/>
                </a:solidFill>
              </a:defRPr>
            </a:lvl1pPr>
            <a:lvl2pPr lvl="1" algn="l">
              <a:lnSpc>
                <a:spcPct val="100000"/>
              </a:lnSpc>
              <a:spcBef>
                <a:spcPts val="0"/>
              </a:spcBef>
              <a:spcAft>
                <a:spcPts val="0"/>
              </a:spcAft>
              <a:buClr>
                <a:srgbClr val="F67031"/>
              </a:buClr>
              <a:buSzPts val="3000"/>
              <a:buNone/>
              <a:defRPr b="1" sz="3000">
                <a:solidFill>
                  <a:srgbClr val="F67031"/>
                </a:solidFill>
              </a:defRPr>
            </a:lvl2pPr>
            <a:lvl3pPr lvl="2" algn="l">
              <a:lnSpc>
                <a:spcPct val="100000"/>
              </a:lnSpc>
              <a:spcBef>
                <a:spcPts val="0"/>
              </a:spcBef>
              <a:spcAft>
                <a:spcPts val="0"/>
              </a:spcAft>
              <a:buClr>
                <a:srgbClr val="F67031"/>
              </a:buClr>
              <a:buSzPts val="3000"/>
              <a:buNone/>
              <a:defRPr b="1" sz="3000">
                <a:solidFill>
                  <a:srgbClr val="F67031"/>
                </a:solidFill>
              </a:defRPr>
            </a:lvl3pPr>
            <a:lvl4pPr lvl="3" algn="l">
              <a:lnSpc>
                <a:spcPct val="100000"/>
              </a:lnSpc>
              <a:spcBef>
                <a:spcPts val="0"/>
              </a:spcBef>
              <a:spcAft>
                <a:spcPts val="0"/>
              </a:spcAft>
              <a:buClr>
                <a:srgbClr val="F67031"/>
              </a:buClr>
              <a:buSzPts val="3000"/>
              <a:buNone/>
              <a:defRPr b="1" sz="3000">
                <a:solidFill>
                  <a:srgbClr val="F67031"/>
                </a:solidFill>
              </a:defRPr>
            </a:lvl4pPr>
            <a:lvl5pPr lvl="4" algn="l">
              <a:lnSpc>
                <a:spcPct val="100000"/>
              </a:lnSpc>
              <a:spcBef>
                <a:spcPts val="0"/>
              </a:spcBef>
              <a:spcAft>
                <a:spcPts val="0"/>
              </a:spcAft>
              <a:buClr>
                <a:srgbClr val="F67031"/>
              </a:buClr>
              <a:buSzPts val="3000"/>
              <a:buNone/>
              <a:defRPr b="1" sz="3000">
                <a:solidFill>
                  <a:srgbClr val="F67031"/>
                </a:solidFill>
              </a:defRPr>
            </a:lvl5pPr>
            <a:lvl6pPr lvl="5" algn="l">
              <a:lnSpc>
                <a:spcPct val="100000"/>
              </a:lnSpc>
              <a:spcBef>
                <a:spcPts val="0"/>
              </a:spcBef>
              <a:spcAft>
                <a:spcPts val="0"/>
              </a:spcAft>
              <a:buClr>
                <a:srgbClr val="F67031"/>
              </a:buClr>
              <a:buSzPts val="3000"/>
              <a:buNone/>
              <a:defRPr b="1" sz="3000">
                <a:solidFill>
                  <a:srgbClr val="F67031"/>
                </a:solidFill>
              </a:defRPr>
            </a:lvl6pPr>
            <a:lvl7pPr lvl="6" algn="l">
              <a:lnSpc>
                <a:spcPct val="100000"/>
              </a:lnSpc>
              <a:spcBef>
                <a:spcPts val="0"/>
              </a:spcBef>
              <a:spcAft>
                <a:spcPts val="0"/>
              </a:spcAft>
              <a:buClr>
                <a:srgbClr val="F67031"/>
              </a:buClr>
              <a:buSzPts val="3000"/>
              <a:buNone/>
              <a:defRPr b="1" sz="3000">
                <a:solidFill>
                  <a:srgbClr val="F67031"/>
                </a:solidFill>
              </a:defRPr>
            </a:lvl7pPr>
            <a:lvl8pPr lvl="7" algn="l">
              <a:lnSpc>
                <a:spcPct val="100000"/>
              </a:lnSpc>
              <a:spcBef>
                <a:spcPts val="0"/>
              </a:spcBef>
              <a:spcAft>
                <a:spcPts val="0"/>
              </a:spcAft>
              <a:buClr>
                <a:srgbClr val="F67031"/>
              </a:buClr>
              <a:buSzPts val="3000"/>
              <a:buNone/>
              <a:defRPr b="1" sz="3000">
                <a:solidFill>
                  <a:srgbClr val="F67031"/>
                </a:solidFill>
              </a:defRPr>
            </a:lvl8pPr>
            <a:lvl9pPr lvl="8" algn="l">
              <a:lnSpc>
                <a:spcPct val="100000"/>
              </a:lnSpc>
              <a:spcBef>
                <a:spcPts val="0"/>
              </a:spcBef>
              <a:spcAft>
                <a:spcPts val="0"/>
              </a:spcAft>
              <a:buClr>
                <a:srgbClr val="F67031"/>
              </a:buClr>
              <a:buSzPts val="3000"/>
              <a:buNone/>
              <a:defRPr b="1" sz="3000">
                <a:solidFill>
                  <a:srgbClr val="F67031"/>
                </a:solidFill>
              </a:defRPr>
            </a:lvl9pPr>
          </a:lstStyle>
          <a:p/>
        </p:txBody>
      </p:sp>
      <p:sp>
        <p:nvSpPr>
          <p:cNvPr id="94" name="Google Shape;94;p16"/>
          <p:cNvSpPr/>
          <p:nvPr/>
        </p:nvSpPr>
        <p:spPr>
          <a:xfrm>
            <a:off x="4574900" y="-150"/>
            <a:ext cx="185400" cy="5143500"/>
          </a:xfrm>
          <a:prstGeom prst="rect">
            <a:avLst/>
          </a:prstGeom>
          <a:gradFill>
            <a:gsLst>
              <a:gs pos="0">
                <a:srgbClr val="000014">
                  <a:alpha val="49411"/>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sp>
        <p:nvSpPr>
          <p:cNvPr id="96" name="Google Shape;96;p1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 name="Google Shape;97;p1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9" name="Google Shape;99;p17"/>
          <p:cNvSpPr txBox="1"/>
          <p:nvPr>
            <p:ph idx="1" type="body"/>
          </p:nvPr>
        </p:nvSpPr>
        <p:spPr>
          <a:xfrm>
            <a:off x="3069325"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100" name="Google Shape;100;p17"/>
          <p:cNvSpPr txBox="1"/>
          <p:nvPr>
            <p:ph idx="2" type="body"/>
          </p:nvPr>
        </p:nvSpPr>
        <p:spPr>
          <a:xfrm>
            <a:off x="4951006"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101" name="Google Shape;101;p17"/>
          <p:cNvSpPr txBox="1"/>
          <p:nvPr>
            <p:ph idx="3" type="body"/>
          </p:nvPr>
        </p:nvSpPr>
        <p:spPr>
          <a:xfrm>
            <a:off x="6832686"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102" name="Google Shape;102;p1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1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 name="Google Shape;105;p1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8"/>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07" name="Google Shape;107;p1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08" name="Shape 108"/>
        <p:cNvGrpSpPr/>
        <p:nvPr/>
      </p:nvGrpSpPr>
      <p:grpSpPr>
        <a:xfrm>
          <a:off x="0" y="0"/>
          <a:ext cx="0" cy="0"/>
          <a:chOff x="0" y="0"/>
          <a:chExt cx="0" cy="0"/>
        </a:xfrm>
      </p:grpSpPr>
      <p:sp>
        <p:nvSpPr>
          <p:cNvPr id="109" name="Google Shape;109;p19"/>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19"/>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txBox="1"/>
          <p:nvPr>
            <p:ph idx="1" type="body"/>
          </p:nvPr>
        </p:nvSpPr>
        <p:spPr>
          <a:xfrm>
            <a:off x="1847275" y="1704600"/>
            <a:ext cx="5449500" cy="27147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600"/>
              </a:spcBef>
              <a:spcAft>
                <a:spcPts val="0"/>
              </a:spcAft>
              <a:buSzPts val="2400"/>
              <a:buFont typeface="Georgia"/>
              <a:buChar char="▪"/>
              <a:defRPr i="1" sz="2400">
                <a:latin typeface="Georgia"/>
                <a:ea typeface="Georgia"/>
                <a:cs typeface="Georgia"/>
                <a:sym typeface="Georgia"/>
              </a:defRPr>
            </a:lvl1pPr>
            <a:lvl2pPr indent="-381000" lvl="1" marL="914400" algn="ctr">
              <a:lnSpc>
                <a:spcPct val="115000"/>
              </a:lnSpc>
              <a:spcBef>
                <a:spcPts val="0"/>
              </a:spcBef>
              <a:spcAft>
                <a:spcPts val="0"/>
              </a:spcAft>
              <a:buSzPts val="2400"/>
              <a:buFont typeface="Georgia"/>
              <a:buChar char="-"/>
              <a:defRPr i="1" sz="2400">
                <a:latin typeface="Georgia"/>
                <a:ea typeface="Georgia"/>
                <a:cs typeface="Georgia"/>
                <a:sym typeface="Georgia"/>
              </a:defRPr>
            </a:lvl2pPr>
            <a:lvl3pPr indent="-381000" lvl="2" marL="1371600" algn="ctr">
              <a:lnSpc>
                <a:spcPct val="115000"/>
              </a:lnSpc>
              <a:spcBef>
                <a:spcPts val="0"/>
              </a:spcBef>
              <a:spcAft>
                <a:spcPts val="0"/>
              </a:spcAft>
              <a:buSzPts val="2400"/>
              <a:buFont typeface="Georgia"/>
              <a:buChar char="-"/>
              <a:defRPr i="1" sz="2400">
                <a:latin typeface="Georgia"/>
                <a:ea typeface="Georgia"/>
                <a:cs typeface="Georgia"/>
                <a:sym typeface="Georgia"/>
              </a:defRPr>
            </a:lvl3pPr>
            <a:lvl4pPr indent="-381000" lvl="3" marL="1828800" algn="ctr">
              <a:lnSpc>
                <a:spcPct val="115000"/>
              </a:lnSpc>
              <a:spcBef>
                <a:spcPts val="0"/>
              </a:spcBef>
              <a:spcAft>
                <a:spcPts val="0"/>
              </a:spcAft>
              <a:buSzPts val="2400"/>
              <a:buFont typeface="Georgia"/>
              <a:buChar char="-"/>
              <a:defRPr i="1" sz="2400">
                <a:latin typeface="Georgia"/>
                <a:ea typeface="Georgia"/>
                <a:cs typeface="Georgia"/>
                <a:sym typeface="Georgia"/>
              </a:defRPr>
            </a:lvl4pPr>
            <a:lvl5pPr indent="-381000" lvl="4" marL="2286000" algn="ctr">
              <a:lnSpc>
                <a:spcPct val="115000"/>
              </a:lnSpc>
              <a:spcBef>
                <a:spcPts val="0"/>
              </a:spcBef>
              <a:spcAft>
                <a:spcPts val="0"/>
              </a:spcAft>
              <a:buSzPts val="2400"/>
              <a:buFont typeface="Georgia"/>
              <a:buChar char="-"/>
              <a:defRPr i="1" sz="2400">
                <a:latin typeface="Georgia"/>
                <a:ea typeface="Georgia"/>
                <a:cs typeface="Georgia"/>
                <a:sym typeface="Georgia"/>
              </a:defRPr>
            </a:lvl5pPr>
            <a:lvl6pPr indent="-381000" lvl="5" marL="2743200" algn="ctr">
              <a:lnSpc>
                <a:spcPct val="115000"/>
              </a:lnSpc>
              <a:spcBef>
                <a:spcPts val="0"/>
              </a:spcBef>
              <a:spcAft>
                <a:spcPts val="0"/>
              </a:spcAft>
              <a:buSzPts val="2400"/>
              <a:buFont typeface="Georgia"/>
              <a:buChar char="-"/>
              <a:defRPr i="1" sz="2400">
                <a:latin typeface="Georgia"/>
                <a:ea typeface="Georgia"/>
                <a:cs typeface="Georgia"/>
                <a:sym typeface="Georgia"/>
              </a:defRPr>
            </a:lvl6pPr>
            <a:lvl7pPr indent="-381000" lvl="6" marL="3200400" algn="ctr">
              <a:lnSpc>
                <a:spcPct val="115000"/>
              </a:lnSpc>
              <a:spcBef>
                <a:spcPts val="0"/>
              </a:spcBef>
              <a:spcAft>
                <a:spcPts val="0"/>
              </a:spcAft>
              <a:buSzPts val="2400"/>
              <a:buFont typeface="Georgia"/>
              <a:buChar char="-"/>
              <a:defRPr i="1" sz="2400">
                <a:latin typeface="Georgia"/>
                <a:ea typeface="Georgia"/>
                <a:cs typeface="Georgia"/>
                <a:sym typeface="Georgia"/>
              </a:defRPr>
            </a:lvl7pPr>
            <a:lvl8pPr indent="-381000" lvl="7" marL="3657600" algn="ctr">
              <a:lnSpc>
                <a:spcPct val="115000"/>
              </a:lnSpc>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lnSpc>
                <a:spcPct val="115000"/>
              </a:lnSpc>
              <a:spcBef>
                <a:spcPts val="0"/>
              </a:spcBef>
              <a:spcAft>
                <a:spcPts val="0"/>
              </a:spcAft>
              <a:buSzPts val="2400"/>
              <a:buFont typeface="Georgia"/>
              <a:buChar char="-"/>
              <a:defRPr i="1" sz="2400">
                <a:latin typeface="Georgia"/>
                <a:ea typeface="Georgia"/>
                <a:cs typeface="Georgia"/>
                <a:sym typeface="Georgia"/>
              </a:defRPr>
            </a:lvl9pPr>
          </a:lstStyle>
          <a:p/>
        </p:txBody>
      </p:sp>
      <p:sp>
        <p:nvSpPr>
          <p:cNvPr id="112" name="Google Shape;112;p19"/>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Nunito Sans"/>
                <a:ea typeface="Nunito Sans"/>
                <a:cs typeface="Nunito Sans"/>
                <a:sym typeface="Nunito Sans"/>
              </a:rPr>
              <a:t>“</a:t>
            </a:r>
            <a:endParaRPr b="0" i="0" sz="7200" u="none" cap="none" strike="noStrike">
              <a:solidFill>
                <a:srgbClr val="FFFFFF"/>
              </a:solidFill>
              <a:latin typeface="Nunito Sans"/>
              <a:ea typeface="Nunito Sans"/>
              <a:cs typeface="Nunito Sans"/>
              <a:sym typeface="Nunito Sans"/>
            </a:endParaRPr>
          </a:p>
        </p:txBody>
      </p:sp>
      <p:sp>
        <p:nvSpPr>
          <p:cNvPr id="113" name="Google Shape;113;p1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2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16" name="Shape 116"/>
        <p:cNvGrpSpPr/>
        <p:nvPr/>
      </p:nvGrpSpPr>
      <p:grpSpPr>
        <a:xfrm>
          <a:off x="0" y="0"/>
          <a:ext cx="0" cy="0"/>
          <a:chOff x="0" y="0"/>
          <a:chExt cx="0" cy="0"/>
        </a:xfrm>
      </p:grpSpPr>
      <p:sp>
        <p:nvSpPr>
          <p:cNvPr id="117" name="Google Shape;117;p2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21"/>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0" name="Google Shape;120;p2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60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1" name="Google Shape;121;p2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3"/>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txBox="1"/>
          <p:nvPr>
            <p:ph type="ctrTitle"/>
          </p:nvPr>
        </p:nvSpPr>
        <p:spPr>
          <a:xfrm>
            <a:off x="468925" y="2387250"/>
            <a:ext cx="3636600" cy="2259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67031"/>
              </a:buClr>
              <a:buSzPts val="3000"/>
              <a:buFont typeface="Nunito Sans"/>
              <a:buNone/>
              <a:defRPr b="1" i="0" sz="3000" u="none" cap="none" strike="noStrike">
                <a:solidFill>
                  <a:srgbClr val="F67031"/>
                </a:solidFill>
                <a:latin typeface="Nunito Sans"/>
                <a:ea typeface="Nunito Sans"/>
                <a:cs typeface="Nunito Sans"/>
                <a:sym typeface="Nunito Sans"/>
              </a:defRPr>
            </a:lvl1pPr>
            <a:lvl2pPr lvl="1"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2pPr>
            <a:lvl3pPr lvl="2"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3pPr>
            <a:lvl4pPr lvl="3"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4pPr>
            <a:lvl5pPr lvl="4"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5pPr>
            <a:lvl6pPr lvl="5"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6pPr>
            <a:lvl7pPr lvl="6"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7pPr>
            <a:lvl8pPr lvl="7"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8pPr>
            <a:lvl9pPr lvl="8" algn="l">
              <a:lnSpc>
                <a:spcPct val="100000"/>
              </a:lnSpc>
              <a:spcBef>
                <a:spcPts val="0"/>
              </a:spcBef>
              <a:spcAft>
                <a:spcPts val="0"/>
              </a:spcAft>
              <a:buClr>
                <a:srgbClr val="F67031"/>
              </a:buClr>
              <a:buSzPts val="3000"/>
              <a:buFont typeface="Nunito Sans"/>
              <a:buNone/>
              <a:defRPr b="1" sz="3000">
                <a:solidFill>
                  <a:srgbClr val="F67031"/>
                </a:solidFill>
                <a:latin typeface="Nunito Sans"/>
                <a:ea typeface="Nunito Sans"/>
                <a:cs typeface="Nunito Sans"/>
                <a:sym typeface="Nunito Sans"/>
              </a:defRPr>
            </a:lvl9pPr>
          </a:lstStyle>
          <a:p/>
        </p:txBody>
      </p:sp>
      <p:sp>
        <p:nvSpPr>
          <p:cNvPr id="14" name="Google Shape;14;p3"/>
          <p:cNvSpPr/>
          <p:nvPr/>
        </p:nvSpPr>
        <p:spPr>
          <a:xfrm>
            <a:off x="4574900" y="-150"/>
            <a:ext cx="185400" cy="5143500"/>
          </a:xfrm>
          <a:prstGeom prst="rect">
            <a:avLst/>
          </a:prstGeom>
          <a:gradFill>
            <a:gsLst>
              <a:gs pos="0">
                <a:srgbClr val="000014">
                  <a:alpha val="48627"/>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_1_1">
    <p:spTree>
      <p:nvGrpSpPr>
        <p:cNvPr id="122" name="Shape 122"/>
        <p:cNvGrpSpPr/>
        <p:nvPr/>
      </p:nvGrpSpPr>
      <p:grpSpPr>
        <a:xfrm>
          <a:off x="0" y="0"/>
          <a:ext cx="0" cy="0"/>
          <a:chOff x="0" y="0"/>
          <a:chExt cx="0" cy="0"/>
        </a:xfrm>
      </p:grpSpPr>
      <p:sp>
        <p:nvSpPr>
          <p:cNvPr id="123" name="Google Shape;123;p22"/>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2"/>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22"/>
          <p:cNvSpPr txBox="1"/>
          <p:nvPr>
            <p:ph type="title"/>
          </p:nvPr>
        </p:nvSpPr>
        <p:spPr>
          <a:xfrm>
            <a:off x="511425" y="575500"/>
            <a:ext cx="3517200" cy="97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126" name="Google Shape;126;p2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2"/>
          <p:cNvSpPr txBox="1"/>
          <p:nvPr>
            <p:ph idx="1" type="body"/>
          </p:nvPr>
        </p:nvSpPr>
        <p:spPr>
          <a:xfrm>
            <a:off x="511425" y="1598600"/>
            <a:ext cx="3517200" cy="29577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8" name="Shape 128"/>
        <p:cNvGrpSpPr/>
        <p:nvPr/>
      </p:nvGrpSpPr>
      <p:grpSpPr>
        <a:xfrm>
          <a:off x="0" y="0"/>
          <a:ext cx="0" cy="0"/>
          <a:chOff x="0" y="0"/>
          <a:chExt cx="0" cy="0"/>
        </a:xfrm>
      </p:grpSpPr>
      <p:sp>
        <p:nvSpPr>
          <p:cNvPr id="129" name="Google Shape;129;p23"/>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p23"/>
          <p:cNvSpPr txBox="1"/>
          <p:nvPr>
            <p:ph type="ctrTitle"/>
          </p:nvPr>
        </p:nvSpPr>
        <p:spPr>
          <a:xfrm>
            <a:off x="277100" y="284200"/>
            <a:ext cx="2024100" cy="3678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132" name="Google Shape;132;p23"/>
          <p:cNvSpPr txBox="1"/>
          <p:nvPr>
            <p:ph idx="1" type="subTitle"/>
          </p:nvPr>
        </p:nvSpPr>
        <p:spPr>
          <a:xfrm>
            <a:off x="277100" y="3983050"/>
            <a:ext cx="2024100" cy="784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133" name="Google Shape;133;p2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2">
    <p:spTree>
      <p:nvGrpSpPr>
        <p:cNvPr id="134" name="Shape 134"/>
        <p:cNvGrpSpPr/>
        <p:nvPr/>
      </p:nvGrpSpPr>
      <p:grpSpPr>
        <a:xfrm>
          <a:off x="0" y="0"/>
          <a:ext cx="0" cy="0"/>
          <a:chOff x="0" y="0"/>
          <a:chExt cx="0" cy="0"/>
        </a:xfrm>
      </p:grpSpPr>
      <p:sp>
        <p:nvSpPr>
          <p:cNvPr id="135" name="Google Shape;135;p24"/>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4"/>
          <p:cNvSpPr txBox="1"/>
          <p:nvPr>
            <p:ph idx="1" type="subTitle"/>
          </p:nvPr>
        </p:nvSpPr>
        <p:spPr>
          <a:xfrm>
            <a:off x="646550" y="1989500"/>
            <a:ext cx="3246900" cy="212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137" name="Google Shape;137;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24"/>
          <p:cNvSpPr txBox="1"/>
          <p:nvPr>
            <p:ph idx="2" type="body"/>
          </p:nvPr>
        </p:nvSpPr>
        <p:spPr>
          <a:xfrm>
            <a:off x="5130225" y="1016000"/>
            <a:ext cx="34707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67031"/>
              </a:buClr>
              <a:buSzPts val="1800"/>
              <a:buAutoNum type="arabicPeriod"/>
              <a:defRPr sz="1800"/>
            </a:lvl1pPr>
            <a:lvl2pPr indent="-317500" lvl="1" marL="914400" algn="l">
              <a:lnSpc>
                <a:spcPct val="115000"/>
              </a:lnSpc>
              <a:spcBef>
                <a:spcPts val="1000"/>
              </a:spcBef>
              <a:spcAft>
                <a:spcPts val="0"/>
              </a:spcAft>
              <a:buSzPts val="1400"/>
              <a:buAutoNum type="alphaLcPeriod"/>
              <a:defRPr>
                <a:solidFill>
                  <a:srgbClr val="999999"/>
                </a:solidFill>
              </a:defRPr>
            </a:lvl2pPr>
            <a:lvl3pPr indent="-317500" lvl="2" marL="1371600" algn="l">
              <a:lnSpc>
                <a:spcPct val="115000"/>
              </a:lnSpc>
              <a:spcBef>
                <a:spcPts val="1000"/>
              </a:spcBef>
              <a:spcAft>
                <a:spcPts val="0"/>
              </a:spcAft>
              <a:buSzPts val="1400"/>
              <a:buAutoNum type="romanLcPeriod"/>
              <a:defRPr>
                <a:solidFill>
                  <a:srgbClr val="999999"/>
                </a:solidFill>
              </a:defRPr>
            </a:lvl3pPr>
            <a:lvl4pPr indent="-317500" lvl="3" marL="1828800" algn="l">
              <a:lnSpc>
                <a:spcPct val="115000"/>
              </a:lnSpc>
              <a:spcBef>
                <a:spcPts val="1000"/>
              </a:spcBef>
              <a:spcAft>
                <a:spcPts val="0"/>
              </a:spcAft>
              <a:buSzPts val="1400"/>
              <a:buAutoNum type="arabicPeriod"/>
              <a:defRPr>
                <a:solidFill>
                  <a:srgbClr val="999999"/>
                </a:solidFill>
              </a:defRPr>
            </a:lvl4pPr>
            <a:lvl5pPr indent="-317500" lvl="4" marL="2286000" algn="l">
              <a:lnSpc>
                <a:spcPct val="115000"/>
              </a:lnSpc>
              <a:spcBef>
                <a:spcPts val="1000"/>
              </a:spcBef>
              <a:spcAft>
                <a:spcPts val="0"/>
              </a:spcAft>
              <a:buClr>
                <a:srgbClr val="999999"/>
              </a:buClr>
              <a:buSzPts val="1400"/>
              <a:buAutoNum type="alphaLcPeriod"/>
              <a:defRPr>
                <a:solidFill>
                  <a:srgbClr val="999999"/>
                </a:solidFill>
              </a:defRPr>
            </a:lvl5pPr>
            <a:lvl6pPr indent="-317500" lvl="5" marL="2743200" algn="l">
              <a:lnSpc>
                <a:spcPct val="115000"/>
              </a:lnSpc>
              <a:spcBef>
                <a:spcPts val="1000"/>
              </a:spcBef>
              <a:spcAft>
                <a:spcPts val="0"/>
              </a:spcAft>
              <a:buClr>
                <a:srgbClr val="999999"/>
              </a:buClr>
              <a:buSzPts val="1400"/>
              <a:buAutoNum type="romanLcPeriod"/>
              <a:defRPr>
                <a:solidFill>
                  <a:srgbClr val="999999"/>
                </a:solidFill>
              </a:defRPr>
            </a:lvl6pPr>
            <a:lvl7pPr indent="-317500" lvl="6" marL="3200400" algn="l">
              <a:lnSpc>
                <a:spcPct val="115000"/>
              </a:lnSpc>
              <a:spcBef>
                <a:spcPts val="1000"/>
              </a:spcBef>
              <a:spcAft>
                <a:spcPts val="0"/>
              </a:spcAft>
              <a:buClr>
                <a:srgbClr val="999999"/>
              </a:buClr>
              <a:buSzPts val="1400"/>
              <a:buAutoNum type="arabicPeriod"/>
              <a:defRPr>
                <a:solidFill>
                  <a:srgbClr val="999999"/>
                </a:solidFill>
              </a:defRPr>
            </a:lvl7pPr>
            <a:lvl8pPr indent="-317500" lvl="7" marL="3657600" algn="l">
              <a:lnSpc>
                <a:spcPct val="115000"/>
              </a:lnSpc>
              <a:spcBef>
                <a:spcPts val="1000"/>
              </a:spcBef>
              <a:spcAft>
                <a:spcPts val="0"/>
              </a:spcAft>
              <a:buClr>
                <a:srgbClr val="999999"/>
              </a:buClr>
              <a:buSzPts val="1400"/>
              <a:buAutoNum type="alphaLcPeriod"/>
              <a:defRPr>
                <a:solidFill>
                  <a:srgbClr val="999999"/>
                </a:solidFill>
              </a:defRPr>
            </a:lvl8pPr>
            <a:lvl9pPr indent="-317500" lvl="8" marL="4114800" algn="l">
              <a:lnSpc>
                <a:spcPct val="115000"/>
              </a:lnSpc>
              <a:spcBef>
                <a:spcPts val="1000"/>
              </a:spcBef>
              <a:spcAft>
                <a:spcPts val="1000"/>
              </a:spcAft>
              <a:buClr>
                <a:srgbClr val="999999"/>
              </a:buClr>
              <a:buSzPts val="1400"/>
              <a:buAutoNum type="romanLcPeriod"/>
              <a:defRPr>
                <a:solidFill>
                  <a:srgbClr val="999999"/>
                </a:solidFill>
              </a:defRPr>
            </a:lvl9pPr>
          </a:lstStyle>
          <a:p/>
        </p:txBody>
      </p:sp>
      <p:sp>
        <p:nvSpPr>
          <p:cNvPr id="140" name="Google Shape;140;p24"/>
          <p:cNvSpPr txBox="1"/>
          <p:nvPr>
            <p:ph type="title"/>
          </p:nvPr>
        </p:nvSpPr>
        <p:spPr>
          <a:xfrm>
            <a:off x="646573" y="1016000"/>
            <a:ext cx="3246900" cy="9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with intro text">
  <p:cSld name="TITLE_AND_BODY_1">
    <p:spTree>
      <p:nvGrpSpPr>
        <p:cNvPr id="141" name="Shape 141"/>
        <p:cNvGrpSpPr/>
        <p:nvPr/>
      </p:nvGrpSpPr>
      <p:grpSpPr>
        <a:xfrm>
          <a:off x="0" y="0"/>
          <a:ext cx="0" cy="0"/>
          <a:chOff x="0" y="0"/>
          <a:chExt cx="0" cy="0"/>
        </a:xfrm>
      </p:grpSpPr>
      <p:sp>
        <p:nvSpPr>
          <p:cNvPr id="142" name="Google Shape;142;p25"/>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 name="Google Shape;143;p25"/>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45" name="Google Shape;145;p25"/>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146" name="Google Shape;146;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5"/>
          <p:cNvSpPr txBox="1"/>
          <p:nvPr>
            <p:ph idx="2" type="body"/>
          </p:nvPr>
        </p:nvSpPr>
        <p:spPr>
          <a:xfrm>
            <a:off x="3090625" y="2004313"/>
            <a:ext cx="5596200" cy="2552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60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with intro text">
  <p:cSld name="TITLE_AND_BODY_1_2">
    <p:spTree>
      <p:nvGrpSpPr>
        <p:cNvPr id="148" name="Shape 148"/>
        <p:cNvGrpSpPr/>
        <p:nvPr/>
      </p:nvGrpSpPr>
      <p:grpSpPr>
        <a:xfrm>
          <a:off x="0" y="0"/>
          <a:ext cx="0" cy="0"/>
          <a:chOff x="0" y="0"/>
          <a:chExt cx="0" cy="0"/>
        </a:xfrm>
      </p:grpSpPr>
      <p:sp>
        <p:nvSpPr>
          <p:cNvPr id="149" name="Google Shape;149;p2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 name="Google Shape;150;p26"/>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2" name="Google Shape;152;p26"/>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153" name="Google Shape;153;p2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6"/>
          <p:cNvSpPr txBox="1"/>
          <p:nvPr>
            <p:ph idx="2" type="body"/>
          </p:nvPr>
        </p:nvSpPr>
        <p:spPr>
          <a:xfrm>
            <a:off x="3090625" y="2004325"/>
            <a:ext cx="2727000" cy="25521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55" name="Google Shape;155;p26"/>
          <p:cNvSpPr txBox="1"/>
          <p:nvPr>
            <p:ph idx="3" type="body"/>
          </p:nvPr>
        </p:nvSpPr>
        <p:spPr>
          <a:xfrm>
            <a:off x="5959744" y="2004325"/>
            <a:ext cx="2727000" cy="25521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ft">
  <p:cSld name="TITLE_AND_BODY_1_1">
    <p:spTree>
      <p:nvGrpSpPr>
        <p:cNvPr id="156" name="Shape 156"/>
        <p:cNvGrpSpPr/>
        <p:nvPr/>
      </p:nvGrpSpPr>
      <p:grpSpPr>
        <a:xfrm>
          <a:off x="0" y="0"/>
          <a:ext cx="0" cy="0"/>
          <a:chOff x="0" y="0"/>
          <a:chExt cx="0" cy="0"/>
        </a:xfrm>
      </p:grpSpPr>
      <p:sp>
        <p:nvSpPr>
          <p:cNvPr id="157" name="Google Shape;157;p27"/>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7"/>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27"/>
          <p:cNvSpPr txBox="1"/>
          <p:nvPr>
            <p:ph type="title"/>
          </p:nvPr>
        </p:nvSpPr>
        <p:spPr>
          <a:xfrm>
            <a:off x="234450" y="575500"/>
            <a:ext cx="2046300" cy="13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160" name="Google Shape;160;p2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7"/>
          <p:cNvSpPr txBox="1"/>
          <p:nvPr>
            <p:ph idx="1" type="body"/>
          </p:nvPr>
        </p:nvSpPr>
        <p:spPr>
          <a:xfrm>
            <a:off x="234450" y="2004325"/>
            <a:ext cx="2046300" cy="2552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62" name="Shape 162"/>
        <p:cNvGrpSpPr/>
        <p:nvPr/>
      </p:nvGrpSpPr>
      <p:grpSpPr>
        <a:xfrm>
          <a:off x="0" y="0"/>
          <a:ext cx="0" cy="0"/>
          <a:chOff x="0" y="0"/>
          <a:chExt cx="0" cy="0"/>
        </a:xfrm>
      </p:grpSpPr>
      <p:sp>
        <p:nvSpPr>
          <p:cNvPr id="163" name="Google Shape;163;p2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4" name="Google Shape;164;p2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6" name="Google Shape;166;p28"/>
          <p:cNvSpPr txBox="1"/>
          <p:nvPr>
            <p:ph idx="1" type="body"/>
          </p:nvPr>
        </p:nvSpPr>
        <p:spPr>
          <a:xfrm>
            <a:off x="3062200" y="575500"/>
            <a:ext cx="2730000" cy="3981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67" name="Google Shape;167;p28"/>
          <p:cNvSpPr txBox="1"/>
          <p:nvPr>
            <p:ph idx="2" type="body"/>
          </p:nvPr>
        </p:nvSpPr>
        <p:spPr>
          <a:xfrm>
            <a:off x="5956701" y="575500"/>
            <a:ext cx="2730000" cy="3981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68" name="Google Shape;168;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5" name="Shape 15"/>
        <p:cNvGrpSpPr/>
        <p:nvPr/>
      </p:nvGrpSpPr>
      <p:grpSpPr>
        <a:xfrm>
          <a:off x="0" y="0"/>
          <a:ext cx="0" cy="0"/>
          <a:chOff x="0" y="0"/>
          <a:chExt cx="0" cy="0"/>
        </a:xfrm>
      </p:grpSpPr>
      <p:sp>
        <p:nvSpPr>
          <p:cNvPr id="16" name="Google Shape;16;p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19" name="Google Shape;19;p4"/>
          <p:cNvSpPr txBox="1"/>
          <p:nvPr>
            <p:ph idx="1" type="body"/>
          </p:nvPr>
        </p:nvSpPr>
        <p:spPr>
          <a:xfrm>
            <a:off x="3069325" y="575500"/>
            <a:ext cx="1789800" cy="3981000"/>
          </a:xfrm>
          <a:prstGeom prst="rect">
            <a:avLst/>
          </a:prstGeom>
          <a:noFill/>
          <a:ln>
            <a:noFill/>
          </a:ln>
        </p:spPr>
        <p:txBody>
          <a:bodyPr anchorCtr="0" anchor="t" bIns="91425" lIns="91425" spcFirstLastPara="1" rIns="91425" wrap="square" tIns="91425">
            <a:noAutofit/>
          </a:bodyPr>
          <a:lstStyle>
            <a:lvl1pPr indent="-285750" lvl="0" marL="457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1pPr>
            <a:lvl2pPr indent="-285750" lvl="1" marL="914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2pPr>
            <a:lvl3pPr indent="-285750" lvl="2" marL="1371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3pPr>
            <a:lvl4pPr indent="-285750" lvl="3" marL="1828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4pPr>
            <a:lvl5pPr indent="-285750" lvl="4" marL="22860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5pPr>
            <a:lvl6pPr indent="-285750" lvl="5" marL="2743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6pPr>
            <a:lvl7pPr indent="-285750" lvl="6" marL="3200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7pPr>
            <a:lvl8pPr indent="-285750" lvl="7" marL="3657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8pPr>
            <a:lvl9pPr indent="-285750" lvl="8" marL="4114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9pPr>
          </a:lstStyle>
          <a:p/>
        </p:txBody>
      </p:sp>
      <p:sp>
        <p:nvSpPr>
          <p:cNvPr id="20" name="Google Shape;20;p4"/>
          <p:cNvSpPr txBox="1"/>
          <p:nvPr>
            <p:ph idx="2" type="body"/>
          </p:nvPr>
        </p:nvSpPr>
        <p:spPr>
          <a:xfrm>
            <a:off x="4951006" y="575500"/>
            <a:ext cx="1789800" cy="3981000"/>
          </a:xfrm>
          <a:prstGeom prst="rect">
            <a:avLst/>
          </a:prstGeom>
          <a:noFill/>
          <a:ln>
            <a:noFill/>
          </a:ln>
        </p:spPr>
        <p:txBody>
          <a:bodyPr anchorCtr="0" anchor="t" bIns="91425" lIns="91425" spcFirstLastPara="1" rIns="91425" wrap="square" tIns="91425">
            <a:noAutofit/>
          </a:bodyPr>
          <a:lstStyle>
            <a:lvl1pPr indent="-285750" lvl="0" marL="457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1pPr>
            <a:lvl2pPr indent="-285750" lvl="1" marL="914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2pPr>
            <a:lvl3pPr indent="-285750" lvl="2" marL="1371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3pPr>
            <a:lvl4pPr indent="-285750" lvl="3" marL="1828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4pPr>
            <a:lvl5pPr indent="-285750" lvl="4" marL="22860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5pPr>
            <a:lvl6pPr indent="-285750" lvl="5" marL="2743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6pPr>
            <a:lvl7pPr indent="-285750" lvl="6" marL="3200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7pPr>
            <a:lvl8pPr indent="-285750" lvl="7" marL="3657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8pPr>
            <a:lvl9pPr indent="-285750" lvl="8" marL="4114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9pPr>
          </a:lstStyle>
          <a:p/>
        </p:txBody>
      </p:sp>
      <p:sp>
        <p:nvSpPr>
          <p:cNvPr id="21" name="Google Shape;21;p4"/>
          <p:cNvSpPr txBox="1"/>
          <p:nvPr>
            <p:ph idx="3" type="body"/>
          </p:nvPr>
        </p:nvSpPr>
        <p:spPr>
          <a:xfrm>
            <a:off x="6832686" y="575500"/>
            <a:ext cx="1789800" cy="3981000"/>
          </a:xfrm>
          <a:prstGeom prst="rect">
            <a:avLst/>
          </a:prstGeom>
          <a:noFill/>
          <a:ln>
            <a:noFill/>
          </a:ln>
        </p:spPr>
        <p:txBody>
          <a:bodyPr anchorCtr="0" anchor="t" bIns="91425" lIns="91425" spcFirstLastPara="1" rIns="91425" wrap="square" tIns="91425">
            <a:noAutofit/>
          </a:bodyPr>
          <a:lstStyle>
            <a:lvl1pPr indent="-285750" lvl="0" marL="457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1pPr>
            <a:lvl2pPr indent="-285750" lvl="1" marL="914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2pPr>
            <a:lvl3pPr indent="-285750" lvl="2" marL="1371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3pPr>
            <a:lvl4pPr indent="-285750" lvl="3" marL="1828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4pPr>
            <a:lvl5pPr indent="-285750" lvl="4" marL="22860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5pPr>
            <a:lvl6pPr indent="-285750" lvl="5" marL="27432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6pPr>
            <a:lvl7pPr indent="-285750" lvl="6" marL="32004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7pPr>
            <a:lvl8pPr indent="-285750" lvl="7" marL="36576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8pPr>
            <a:lvl9pPr indent="-285750" lvl="8" marL="4114800" marR="0" algn="l">
              <a:lnSpc>
                <a:spcPct val="115000"/>
              </a:lnSpc>
              <a:spcBef>
                <a:spcPts val="0"/>
              </a:spcBef>
              <a:spcAft>
                <a:spcPts val="0"/>
              </a:spcAft>
              <a:buClr>
                <a:srgbClr val="CCCCCC"/>
              </a:buClr>
              <a:buSzPts val="900"/>
              <a:buFont typeface="Nunito Sans"/>
              <a:buChar char="-"/>
              <a:defRPr b="0" i="0" sz="900" u="none" cap="none" strike="noStrike">
                <a:solidFill>
                  <a:srgbClr val="666666"/>
                </a:solidFill>
                <a:latin typeface="Nunito Sans"/>
                <a:ea typeface="Nunito Sans"/>
                <a:cs typeface="Nunito Sans"/>
                <a:sym typeface="Nunito Sans"/>
              </a:defRPr>
            </a:lvl9pPr>
          </a:lstStyle>
          <a:p/>
        </p:txBody>
      </p:sp>
      <p:sp>
        <p:nvSpPr>
          <p:cNvPr id="22" name="Google Shape;22;p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 name="Google Shape;25;p5"/>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27" name="Google Shape;27;p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8" name="Shape 28"/>
        <p:cNvGrpSpPr/>
        <p:nvPr/>
      </p:nvGrpSpPr>
      <p:grpSpPr>
        <a:xfrm>
          <a:off x="0" y="0"/>
          <a:ext cx="0" cy="0"/>
          <a:chOff x="0" y="0"/>
          <a:chExt cx="0" cy="0"/>
        </a:xfrm>
      </p:grpSpPr>
      <p:sp>
        <p:nvSpPr>
          <p:cNvPr id="29" name="Google Shape;29;p6"/>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6"/>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idx="1" type="body"/>
          </p:nvPr>
        </p:nvSpPr>
        <p:spPr>
          <a:xfrm>
            <a:off x="1847275" y="1704600"/>
            <a:ext cx="5449500" cy="2714700"/>
          </a:xfrm>
          <a:prstGeom prst="rect">
            <a:avLst/>
          </a:prstGeom>
          <a:noFill/>
          <a:ln>
            <a:noFill/>
          </a:ln>
        </p:spPr>
        <p:txBody>
          <a:bodyPr anchorCtr="0" anchor="t" bIns="91425" lIns="91425" spcFirstLastPara="1" rIns="91425" wrap="square" tIns="91425">
            <a:noAutofit/>
          </a:bodyPr>
          <a:lstStyle>
            <a:lvl1pPr indent="-381000" lvl="0" marL="4572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1pPr>
            <a:lvl2pPr indent="-381000" lvl="1" marL="9144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2pPr>
            <a:lvl3pPr indent="-381000" lvl="2" marL="13716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3pPr>
            <a:lvl4pPr indent="-381000" lvl="3" marL="18288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4pPr>
            <a:lvl5pPr indent="-381000" lvl="4" marL="22860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5pPr>
            <a:lvl6pPr indent="-381000" lvl="5" marL="27432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6pPr>
            <a:lvl7pPr indent="-381000" lvl="6" marL="32004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7pPr>
            <a:lvl8pPr indent="-381000" lvl="7" marL="36576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8pPr>
            <a:lvl9pPr indent="-381000" lvl="8" marL="4114800" marR="0" algn="ctr">
              <a:lnSpc>
                <a:spcPct val="115000"/>
              </a:lnSpc>
              <a:spcBef>
                <a:spcPts val="0"/>
              </a:spcBef>
              <a:spcAft>
                <a:spcPts val="0"/>
              </a:spcAft>
              <a:buClr>
                <a:srgbClr val="CCCCCC"/>
              </a:buClr>
              <a:buSzPts val="2400"/>
              <a:buFont typeface="Georgia"/>
              <a:buChar char="-"/>
              <a:defRPr b="0" i="1" sz="2400" u="none" cap="none" strike="noStrike">
                <a:solidFill>
                  <a:srgbClr val="666666"/>
                </a:solidFill>
                <a:latin typeface="Georgia"/>
                <a:ea typeface="Georgia"/>
                <a:cs typeface="Georgia"/>
                <a:sym typeface="Georgia"/>
              </a:defRPr>
            </a:lvl9pPr>
          </a:lstStyle>
          <a:p/>
        </p:txBody>
      </p:sp>
      <p:sp>
        <p:nvSpPr>
          <p:cNvPr id="32" name="Google Shape;32;p6"/>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7200"/>
              <a:buFont typeface="Nunito Sans"/>
              <a:buNone/>
            </a:pPr>
            <a:r>
              <a:rPr b="0" i="0" lang="en" sz="7200" u="none" cap="none" strike="noStrike">
                <a:solidFill>
                  <a:srgbClr val="FFFFFF"/>
                </a:solidFill>
                <a:latin typeface="Nunito Sans"/>
                <a:ea typeface="Nunito Sans"/>
                <a:cs typeface="Nunito Sans"/>
                <a:sym typeface="Nunito Sans"/>
              </a:rPr>
              <a:t>“</a:t>
            </a:r>
            <a:endParaRPr b="0" i="0" sz="1400" u="none" cap="none" strike="noStrike">
              <a:solidFill>
                <a:srgbClr val="000000"/>
              </a:solidFill>
              <a:latin typeface="Arial"/>
              <a:ea typeface="Arial"/>
              <a:cs typeface="Arial"/>
              <a:sym typeface="Arial"/>
            </a:endParaRPr>
          </a:p>
        </p:txBody>
      </p:sp>
      <p:sp>
        <p:nvSpPr>
          <p:cNvPr id="33" name="Google Shape;33;p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34" name="Shape 34"/>
        <p:cNvGrpSpPr/>
        <p:nvPr/>
      </p:nvGrpSpPr>
      <p:grpSpPr>
        <a:xfrm>
          <a:off x="0" y="0"/>
          <a:ext cx="0" cy="0"/>
          <a:chOff x="0" y="0"/>
          <a:chExt cx="0" cy="0"/>
        </a:xfrm>
      </p:grpSpPr>
      <p:sp>
        <p:nvSpPr>
          <p:cNvPr id="35" name="Google Shape;35;p7"/>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 name="Google Shape;37;p7"/>
          <p:cNvSpPr txBox="1"/>
          <p:nvPr>
            <p:ph type="ctrTitle"/>
          </p:nvPr>
        </p:nvSpPr>
        <p:spPr>
          <a:xfrm>
            <a:off x="277100" y="284200"/>
            <a:ext cx="2024100" cy="3678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67031"/>
              </a:buClr>
              <a:buSzPts val="2400"/>
              <a:buFont typeface="Nunito Sans"/>
              <a:buNone/>
              <a:defRPr b="0" i="0" sz="2400" u="none" cap="none" strike="noStrike">
                <a:solidFill>
                  <a:srgbClr val="F67031"/>
                </a:solidFill>
                <a:latin typeface="Nunito Sans"/>
                <a:ea typeface="Nunito Sans"/>
                <a:cs typeface="Nunito Sans"/>
                <a:sym typeface="Nunito Sans"/>
              </a:defRPr>
            </a:lvl1pPr>
            <a:lvl2pPr lvl="1"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2pPr>
            <a:lvl3pPr lvl="2"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3pPr>
            <a:lvl4pPr lvl="3"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4pPr>
            <a:lvl5pPr lvl="4"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5pPr>
            <a:lvl6pPr lvl="5"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6pPr>
            <a:lvl7pPr lvl="6"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7pPr>
            <a:lvl8pPr lvl="7"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8pPr>
            <a:lvl9pPr lvl="8"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9pPr>
          </a:lstStyle>
          <a:p/>
        </p:txBody>
      </p:sp>
      <p:sp>
        <p:nvSpPr>
          <p:cNvPr id="38" name="Google Shape;38;p7"/>
          <p:cNvSpPr txBox="1"/>
          <p:nvPr>
            <p:ph idx="1" type="subTitle"/>
          </p:nvPr>
        </p:nvSpPr>
        <p:spPr>
          <a:xfrm>
            <a:off x="277100" y="3983050"/>
            <a:ext cx="2024100" cy="7848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Clr>
                <a:srgbClr val="999999"/>
              </a:buClr>
              <a:buSzPts val="1400"/>
              <a:buFont typeface="Georgia"/>
              <a:buNone/>
              <a:defRPr b="0" i="1" sz="1400" u="none" cap="none" strike="noStrike">
                <a:solidFill>
                  <a:srgbClr val="999999"/>
                </a:solidFill>
                <a:latin typeface="Georgia"/>
                <a:ea typeface="Georgia"/>
                <a:cs typeface="Georgia"/>
                <a:sym typeface="Georgia"/>
              </a:defRPr>
            </a:lvl1pPr>
            <a:lvl2pPr lvl="1"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2pPr>
            <a:lvl3pPr lvl="2"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3pPr>
            <a:lvl4pPr lvl="3"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4pPr>
            <a:lvl5pPr lvl="4"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5pPr>
            <a:lvl6pPr lvl="5"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6pPr>
            <a:lvl7pPr lvl="6"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7pPr>
            <a:lvl8pPr lvl="7"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8pPr>
            <a:lvl9pPr lvl="8" marR="0" algn="l">
              <a:lnSpc>
                <a:spcPct val="115000"/>
              </a:lnSpc>
              <a:spcBef>
                <a:spcPts val="0"/>
              </a:spcBef>
              <a:spcAft>
                <a:spcPts val="0"/>
              </a:spcAft>
              <a:buClr>
                <a:srgbClr val="999999"/>
              </a:buClr>
              <a:buSzPts val="3000"/>
              <a:buFont typeface="Georgia"/>
              <a:buNone/>
              <a:defRPr b="0" i="1" sz="3000" u="none" cap="none" strike="noStrike">
                <a:solidFill>
                  <a:srgbClr val="999999"/>
                </a:solidFill>
                <a:latin typeface="Georgia"/>
                <a:ea typeface="Georgia"/>
                <a:cs typeface="Georgia"/>
                <a:sym typeface="Georgia"/>
              </a:defRPr>
            </a:lvl9pPr>
          </a:lstStyle>
          <a:p/>
        </p:txBody>
      </p:sp>
      <p:sp>
        <p:nvSpPr>
          <p:cNvPr id="39" name="Google Shape;39;p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0" name="Shape 40"/>
        <p:cNvGrpSpPr/>
        <p:nvPr/>
      </p:nvGrpSpPr>
      <p:grpSpPr>
        <a:xfrm>
          <a:off x="0" y="0"/>
          <a:ext cx="0" cy="0"/>
          <a:chOff x="0" y="0"/>
          <a:chExt cx="0" cy="0"/>
        </a:xfrm>
      </p:grpSpPr>
      <p:sp>
        <p:nvSpPr>
          <p:cNvPr id="41" name="Google Shape;41;p8"/>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txBox="1"/>
          <p:nvPr>
            <p:ph idx="1" type="subTitle"/>
          </p:nvPr>
        </p:nvSpPr>
        <p:spPr>
          <a:xfrm>
            <a:off x="646550" y="1989500"/>
            <a:ext cx="3246900" cy="2126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Clr>
                <a:srgbClr val="FFFFFF"/>
              </a:buClr>
              <a:buSzPts val="1400"/>
              <a:buFont typeface="Georgia"/>
              <a:buNone/>
              <a:defRPr b="0" i="1" sz="1400" u="none" cap="none" strike="noStrike">
                <a:solidFill>
                  <a:srgbClr val="FFFFFF"/>
                </a:solidFill>
                <a:latin typeface="Georgia"/>
                <a:ea typeface="Georgia"/>
                <a:cs typeface="Georgia"/>
                <a:sym typeface="Georgia"/>
              </a:defRPr>
            </a:lvl1pPr>
            <a:lvl2pPr lvl="1"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2pPr>
            <a:lvl3pPr lvl="2"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3pPr>
            <a:lvl4pPr lvl="3"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4pPr>
            <a:lvl5pPr lvl="4"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5pPr>
            <a:lvl6pPr lvl="5"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6pPr>
            <a:lvl7pPr lvl="6"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7pPr>
            <a:lvl8pPr lvl="7"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8pPr>
            <a:lvl9pPr lvl="8" marR="0" algn="l">
              <a:lnSpc>
                <a:spcPct val="115000"/>
              </a:lnSpc>
              <a:spcBef>
                <a:spcPts val="0"/>
              </a:spcBef>
              <a:spcAft>
                <a:spcPts val="0"/>
              </a:spcAft>
              <a:buClr>
                <a:srgbClr val="FFFFFF"/>
              </a:buClr>
              <a:buSzPts val="3000"/>
              <a:buFont typeface="Georgia"/>
              <a:buNone/>
              <a:defRPr b="0" i="1" sz="3000" u="none" cap="none" strike="noStrike">
                <a:solidFill>
                  <a:srgbClr val="FFFFFF"/>
                </a:solidFill>
                <a:latin typeface="Georgia"/>
                <a:ea typeface="Georgia"/>
                <a:cs typeface="Georgia"/>
                <a:sym typeface="Georgia"/>
              </a:defRPr>
            </a:lvl9pPr>
          </a:lstStyle>
          <a:p/>
        </p:txBody>
      </p:sp>
      <p:sp>
        <p:nvSpPr>
          <p:cNvPr id="43" name="Google Shape;43;p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8"/>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 name="Google Shape;45;p8"/>
          <p:cNvSpPr txBox="1"/>
          <p:nvPr>
            <p:ph idx="2" type="body"/>
          </p:nvPr>
        </p:nvSpPr>
        <p:spPr>
          <a:xfrm>
            <a:off x="5130225" y="1016000"/>
            <a:ext cx="3470700" cy="30999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F67031"/>
              </a:buClr>
              <a:buSzPts val="1800"/>
              <a:buFont typeface="Nunito Sans"/>
              <a:buAutoNum type="arabicPeriod"/>
              <a:defRPr b="0" i="0" sz="1800" u="none" cap="none" strike="noStrike">
                <a:solidFill>
                  <a:srgbClr val="666666"/>
                </a:solidFill>
                <a:latin typeface="Nunito Sans"/>
                <a:ea typeface="Nunito Sans"/>
                <a:cs typeface="Nunito Sans"/>
                <a:sym typeface="Nunito Sans"/>
              </a:defRPr>
            </a:lvl1pPr>
            <a:lvl2pPr indent="-317500" lvl="1" marL="914400" marR="0" algn="l">
              <a:lnSpc>
                <a:spcPct val="115000"/>
              </a:lnSpc>
              <a:spcBef>
                <a:spcPts val="1000"/>
              </a:spcBef>
              <a:spcAft>
                <a:spcPts val="0"/>
              </a:spcAft>
              <a:buClr>
                <a:srgbClr val="CCCCCC"/>
              </a:buClr>
              <a:buSzPts val="1400"/>
              <a:buFont typeface="Nunito Sans"/>
              <a:buAutoNum type="alphaLcPeriod"/>
              <a:defRPr b="0" i="0" sz="1400" u="none" cap="none" strike="noStrike">
                <a:solidFill>
                  <a:srgbClr val="999999"/>
                </a:solidFill>
                <a:latin typeface="Nunito Sans"/>
                <a:ea typeface="Nunito Sans"/>
                <a:cs typeface="Nunito Sans"/>
                <a:sym typeface="Nunito Sans"/>
              </a:defRPr>
            </a:lvl2pPr>
            <a:lvl3pPr indent="-317500" lvl="2" marL="1371600" marR="0" algn="l">
              <a:lnSpc>
                <a:spcPct val="115000"/>
              </a:lnSpc>
              <a:spcBef>
                <a:spcPts val="1000"/>
              </a:spcBef>
              <a:spcAft>
                <a:spcPts val="0"/>
              </a:spcAft>
              <a:buClr>
                <a:srgbClr val="CCCCCC"/>
              </a:buClr>
              <a:buSzPts val="1400"/>
              <a:buFont typeface="Nunito Sans"/>
              <a:buAutoNum type="romanLcPeriod"/>
              <a:defRPr b="0" i="0" sz="1400" u="none" cap="none" strike="noStrike">
                <a:solidFill>
                  <a:srgbClr val="999999"/>
                </a:solidFill>
                <a:latin typeface="Nunito Sans"/>
                <a:ea typeface="Nunito Sans"/>
                <a:cs typeface="Nunito Sans"/>
                <a:sym typeface="Nunito Sans"/>
              </a:defRPr>
            </a:lvl3pPr>
            <a:lvl4pPr indent="-317500" lvl="3" marL="1828800" marR="0" algn="l">
              <a:lnSpc>
                <a:spcPct val="115000"/>
              </a:lnSpc>
              <a:spcBef>
                <a:spcPts val="1000"/>
              </a:spcBef>
              <a:spcAft>
                <a:spcPts val="0"/>
              </a:spcAft>
              <a:buClr>
                <a:srgbClr val="CCCCCC"/>
              </a:buClr>
              <a:buSzPts val="1400"/>
              <a:buFont typeface="Nunito Sans"/>
              <a:buAutoNum type="arabicPeriod"/>
              <a:defRPr b="0" i="0" sz="1400" u="none" cap="none" strike="noStrike">
                <a:solidFill>
                  <a:srgbClr val="999999"/>
                </a:solidFill>
                <a:latin typeface="Nunito Sans"/>
                <a:ea typeface="Nunito Sans"/>
                <a:cs typeface="Nunito Sans"/>
                <a:sym typeface="Nunito Sans"/>
              </a:defRPr>
            </a:lvl4pPr>
            <a:lvl5pPr indent="-317500" lvl="4" marL="2286000" marR="0" algn="l">
              <a:lnSpc>
                <a:spcPct val="115000"/>
              </a:lnSpc>
              <a:spcBef>
                <a:spcPts val="1000"/>
              </a:spcBef>
              <a:spcAft>
                <a:spcPts val="0"/>
              </a:spcAft>
              <a:buClr>
                <a:srgbClr val="999999"/>
              </a:buClr>
              <a:buSzPts val="1400"/>
              <a:buFont typeface="Nunito Sans"/>
              <a:buAutoNum type="alphaLcPeriod"/>
              <a:defRPr b="0" i="0" sz="1400" u="none" cap="none" strike="noStrike">
                <a:solidFill>
                  <a:srgbClr val="999999"/>
                </a:solidFill>
                <a:latin typeface="Nunito Sans"/>
                <a:ea typeface="Nunito Sans"/>
                <a:cs typeface="Nunito Sans"/>
                <a:sym typeface="Nunito Sans"/>
              </a:defRPr>
            </a:lvl5pPr>
            <a:lvl6pPr indent="-317500" lvl="5" marL="2743200" marR="0" algn="l">
              <a:lnSpc>
                <a:spcPct val="115000"/>
              </a:lnSpc>
              <a:spcBef>
                <a:spcPts val="1000"/>
              </a:spcBef>
              <a:spcAft>
                <a:spcPts val="0"/>
              </a:spcAft>
              <a:buClr>
                <a:srgbClr val="999999"/>
              </a:buClr>
              <a:buSzPts val="1400"/>
              <a:buFont typeface="Nunito Sans"/>
              <a:buAutoNum type="romanLcPeriod"/>
              <a:defRPr b="0" i="0" sz="1400" u="none" cap="none" strike="noStrike">
                <a:solidFill>
                  <a:srgbClr val="999999"/>
                </a:solidFill>
                <a:latin typeface="Nunito Sans"/>
                <a:ea typeface="Nunito Sans"/>
                <a:cs typeface="Nunito Sans"/>
                <a:sym typeface="Nunito Sans"/>
              </a:defRPr>
            </a:lvl6pPr>
            <a:lvl7pPr indent="-317500" lvl="6" marL="3200400" marR="0" algn="l">
              <a:lnSpc>
                <a:spcPct val="115000"/>
              </a:lnSpc>
              <a:spcBef>
                <a:spcPts val="1000"/>
              </a:spcBef>
              <a:spcAft>
                <a:spcPts val="0"/>
              </a:spcAft>
              <a:buClr>
                <a:srgbClr val="999999"/>
              </a:buClr>
              <a:buSzPts val="1400"/>
              <a:buFont typeface="Nunito Sans"/>
              <a:buAutoNum type="arabicPeriod"/>
              <a:defRPr b="0" i="0" sz="1400" u="none" cap="none" strike="noStrike">
                <a:solidFill>
                  <a:srgbClr val="999999"/>
                </a:solidFill>
                <a:latin typeface="Nunito Sans"/>
                <a:ea typeface="Nunito Sans"/>
                <a:cs typeface="Nunito Sans"/>
                <a:sym typeface="Nunito Sans"/>
              </a:defRPr>
            </a:lvl7pPr>
            <a:lvl8pPr indent="-317500" lvl="7" marL="3657600" marR="0" algn="l">
              <a:lnSpc>
                <a:spcPct val="115000"/>
              </a:lnSpc>
              <a:spcBef>
                <a:spcPts val="1000"/>
              </a:spcBef>
              <a:spcAft>
                <a:spcPts val="0"/>
              </a:spcAft>
              <a:buClr>
                <a:srgbClr val="999999"/>
              </a:buClr>
              <a:buSzPts val="1400"/>
              <a:buFont typeface="Nunito Sans"/>
              <a:buAutoNum type="alphaLcPeriod"/>
              <a:defRPr b="0" i="0" sz="1400" u="none" cap="none" strike="noStrike">
                <a:solidFill>
                  <a:srgbClr val="999999"/>
                </a:solidFill>
                <a:latin typeface="Nunito Sans"/>
                <a:ea typeface="Nunito Sans"/>
                <a:cs typeface="Nunito Sans"/>
                <a:sym typeface="Nunito Sans"/>
              </a:defRPr>
            </a:lvl8pPr>
            <a:lvl9pPr indent="-317500" lvl="8" marL="4114800" marR="0" algn="l">
              <a:lnSpc>
                <a:spcPct val="115000"/>
              </a:lnSpc>
              <a:spcBef>
                <a:spcPts val="1000"/>
              </a:spcBef>
              <a:spcAft>
                <a:spcPts val="1000"/>
              </a:spcAft>
              <a:buClr>
                <a:srgbClr val="999999"/>
              </a:buClr>
              <a:buSzPts val="1400"/>
              <a:buFont typeface="Nunito Sans"/>
              <a:buAutoNum type="romanLcPeriod"/>
              <a:defRPr b="0" i="0" sz="1400" u="none" cap="none" strike="noStrike">
                <a:solidFill>
                  <a:srgbClr val="999999"/>
                </a:solidFill>
                <a:latin typeface="Nunito Sans"/>
                <a:ea typeface="Nunito Sans"/>
                <a:cs typeface="Nunito Sans"/>
                <a:sym typeface="Nunito Sans"/>
              </a:defRPr>
            </a:lvl9pPr>
          </a:lstStyle>
          <a:p/>
        </p:txBody>
      </p:sp>
      <p:sp>
        <p:nvSpPr>
          <p:cNvPr id="46" name="Google Shape;46;p8"/>
          <p:cNvSpPr txBox="1"/>
          <p:nvPr>
            <p:ph type="title"/>
          </p:nvPr>
        </p:nvSpPr>
        <p:spPr>
          <a:xfrm>
            <a:off x="646573" y="1016000"/>
            <a:ext cx="3246900" cy="973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7" name="Shape 47"/>
        <p:cNvGrpSpPr/>
        <p:nvPr/>
      </p:nvGrpSpPr>
      <p:grpSpPr>
        <a:xfrm>
          <a:off x="0" y="0"/>
          <a:ext cx="0" cy="0"/>
          <a:chOff x="0" y="0"/>
          <a:chExt cx="0" cy="0"/>
        </a:xfrm>
      </p:grpSpPr>
      <p:sp>
        <p:nvSpPr>
          <p:cNvPr id="48" name="Google Shape;48;p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9"/>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lgn="l">
              <a:lnSpc>
                <a:spcPct val="100000"/>
              </a:lnSpc>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51" name="Google Shape;51;p9"/>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
        <p:nvSpPr>
          <p:cNvPr id="52" name="Google Shape;52;p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ft">
  <p:cSld name="Title + 1 column left">
    <p:spTree>
      <p:nvGrpSpPr>
        <p:cNvPr id="53" name="Shape 53"/>
        <p:cNvGrpSpPr/>
        <p:nvPr/>
      </p:nvGrpSpPr>
      <p:grpSpPr>
        <a:xfrm>
          <a:off x="0" y="0"/>
          <a:ext cx="0" cy="0"/>
          <a:chOff x="0" y="0"/>
          <a:chExt cx="0" cy="0"/>
        </a:xfrm>
      </p:grpSpPr>
      <p:sp>
        <p:nvSpPr>
          <p:cNvPr id="54" name="Google Shape;54;p10"/>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10"/>
          <p:cNvSpPr txBox="1"/>
          <p:nvPr>
            <p:ph type="title"/>
          </p:nvPr>
        </p:nvSpPr>
        <p:spPr>
          <a:xfrm>
            <a:off x="234450" y="575500"/>
            <a:ext cx="2046300" cy="1364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67031"/>
              </a:buClr>
              <a:buSzPts val="2400"/>
              <a:buFont typeface="Nunito Sans"/>
              <a:buNone/>
              <a:defRPr b="0" i="0" sz="2400" u="none" cap="none" strike="noStrike">
                <a:solidFill>
                  <a:srgbClr val="F67031"/>
                </a:solidFill>
                <a:latin typeface="Nunito Sans"/>
                <a:ea typeface="Nunito Sans"/>
                <a:cs typeface="Nunito Sans"/>
                <a:sym typeface="Nunito Sans"/>
              </a:defRPr>
            </a:lvl1pPr>
            <a:lvl2pPr lvl="1"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2pPr>
            <a:lvl3pPr lvl="2"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3pPr>
            <a:lvl4pPr lvl="3"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4pPr>
            <a:lvl5pPr lvl="4"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5pPr>
            <a:lvl6pPr lvl="5"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6pPr>
            <a:lvl7pPr lvl="6"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7pPr>
            <a:lvl8pPr lvl="7"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8pPr>
            <a:lvl9pPr lvl="8" algn="l">
              <a:lnSpc>
                <a:spcPct val="100000"/>
              </a:lnSpc>
              <a:spcBef>
                <a:spcPts val="0"/>
              </a:spcBef>
              <a:spcAft>
                <a:spcPts val="0"/>
              </a:spcAft>
              <a:buClr>
                <a:srgbClr val="F67031"/>
              </a:buClr>
              <a:buSzPts val="2400"/>
              <a:buFont typeface="Nunito Sans"/>
              <a:buNone/>
              <a:defRPr sz="2400">
                <a:solidFill>
                  <a:srgbClr val="F67031"/>
                </a:solidFill>
                <a:latin typeface="Nunito Sans"/>
                <a:ea typeface="Nunito Sans"/>
                <a:cs typeface="Nunito Sans"/>
                <a:sym typeface="Nunito Sans"/>
              </a:defRPr>
            </a:lvl9pPr>
          </a:lstStyle>
          <a:p/>
        </p:txBody>
      </p:sp>
      <p:sp>
        <p:nvSpPr>
          <p:cNvPr id="57" name="Google Shape;57;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8" name="Google Shape;58;p10"/>
          <p:cNvSpPr txBox="1"/>
          <p:nvPr>
            <p:ph idx="1" type="body"/>
          </p:nvPr>
        </p:nvSpPr>
        <p:spPr>
          <a:xfrm>
            <a:off x="234450" y="2004325"/>
            <a:ext cx="2046300" cy="25521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1pPr>
            <a:lvl2pPr indent="-304800" lvl="1" marL="9144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2pPr>
            <a:lvl3pPr indent="-304800" lvl="2" marL="13716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3pPr>
            <a:lvl4pPr indent="-304800" lvl="3" marL="18288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4pPr>
            <a:lvl5pPr indent="-304800" lvl="4" marL="22860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5pPr>
            <a:lvl6pPr indent="-304800" lvl="5" marL="27432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6pPr>
            <a:lvl7pPr indent="-304800" lvl="6" marL="32004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7pPr>
            <a:lvl8pPr indent="-304800" lvl="7" marL="36576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8pPr>
            <a:lvl9pPr indent="-304800" lvl="8" marL="4114800" marR="0" algn="l">
              <a:lnSpc>
                <a:spcPct val="115000"/>
              </a:lnSpc>
              <a:spcBef>
                <a:spcPts val="0"/>
              </a:spcBef>
              <a:spcAft>
                <a:spcPts val="0"/>
              </a:spcAft>
              <a:buClr>
                <a:srgbClr val="CCCCCC"/>
              </a:buClr>
              <a:buSzPts val="1200"/>
              <a:buFont typeface="Nunito Sans"/>
              <a:buChar char="-"/>
              <a:defRPr b="0" i="0" sz="1200" u="none" cap="none" strike="noStrike">
                <a:solidFill>
                  <a:srgbClr val="666666"/>
                </a:solidFill>
                <a:latin typeface="Nunito Sans"/>
                <a:ea typeface="Nunito Sans"/>
                <a:cs typeface="Nunito Sans"/>
                <a:sym typeface="Nunito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9pPr>
          </a:lstStyle>
          <a:p/>
        </p:txBody>
      </p:sp>
      <p:sp>
        <p:nvSpPr>
          <p:cNvPr id="7" name="Google Shape;7;p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rtl="0" algn="l">
              <a:lnSpc>
                <a:spcPct val="115000"/>
              </a:lnSpc>
              <a:spcBef>
                <a:spcPts val="48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rtl="0" algn="l">
              <a:lnSpc>
                <a:spcPct val="115000"/>
              </a:lnSpc>
              <a:spcBef>
                <a:spcPts val="48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rtl="0" algn="l">
              <a:lnSpc>
                <a:spcPct val="115000"/>
              </a:lnSpc>
              <a:spcBef>
                <a:spcPts val="36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CCCCCC"/>
              </a:buClr>
              <a:buSzPts val="1000"/>
              <a:buFont typeface="Nunito Sans"/>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67031"/>
        </a:solidFill>
      </p:bgPr>
    </p:bg>
    <p:spTree>
      <p:nvGrpSpPr>
        <p:cNvPr id="87" name="Shape 87"/>
        <p:cNvGrpSpPr/>
        <p:nvPr/>
      </p:nvGrpSpPr>
      <p:grpSpPr>
        <a:xfrm>
          <a:off x="0" y="0"/>
          <a:ext cx="0" cy="0"/>
          <a:chOff x="0" y="0"/>
          <a:chExt cx="0" cy="0"/>
        </a:xfrm>
      </p:grpSpPr>
      <p:sp>
        <p:nvSpPr>
          <p:cNvPr id="88" name="Google Shape;88;p15"/>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9pPr>
          </a:lstStyle>
          <a:p/>
        </p:txBody>
      </p:sp>
      <p:sp>
        <p:nvSpPr>
          <p:cNvPr id="89" name="Google Shape;89;p15"/>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
        <p:nvSpPr>
          <p:cNvPr id="90" name="Google Shape;90;p1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53.png"/></Relationships>
</file>

<file path=ppt/slides/_rels/slide3.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4.png"/><Relationship Id="rId13" Type="http://schemas.openxmlformats.org/officeDocument/2006/relationships/image" Target="../media/image1.png"/><Relationship Id="rId12" Type="http://schemas.openxmlformats.org/officeDocument/2006/relationships/hyperlink" Target="mailto:huy.truongdinh@gmail.com" TargetMode="External"/><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thanhkieutran391@gmail.com" TargetMode="External"/><Relationship Id="rId4" Type="http://schemas.openxmlformats.org/officeDocument/2006/relationships/hyperlink" Target="mailto:thanhkieutran391@gmail.com" TargetMode="External"/><Relationship Id="rId9" Type="http://schemas.openxmlformats.org/officeDocument/2006/relationships/hyperlink" Target="mailto:ttb_2001@yahoo.com" TargetMode="External"/><Relationship Id="rId15" Type="http://schemas.openxmlformats.org/officeDocument/2006/relationships/image" Target="../media/image2.png"/><Relationship Id="rId14" Type="http://schemas.openxmlformats.org/officeDocument/2006/relationships/image" Target="../media/image3.png"/><Relationship Id="rId5" Type="http://schemas.openxmlformats.org/officeDocument/2006/relationships/hyperlink" Target="mailto:hoavo.dng@gmail.com" TargetMode="External"/><Relationship Id="rId6" Type="http://schemas.openxmlformats.org/officeDocument/2006/relationships/hyperlink" Target="mailto:tinphamvan123@gmail.com" TargetMode="External"/><Relationship Id="rId7" Type="http://schemas.openxmlformats.org/officeDocument/2006/relationships/hyperlink" Target="mailto:kyhuudong@gmail.com" TargetMode="External"/><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61.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sda-research.ml/" TargetMode="External"/><Relationship Id="rId4" Type="http://schemas.openxmlformats.org/officeDocument/2006/relationships/hyperlink" Target="https://github.com/sdateamdtu2020/SDA-v2.0" TargetMode="External"/><Relationship Id="rId5" Type="http://schemas.openxmlformats.org/officeDocument/2006/relationships/hyperlink" Target="mailto:sdadevteamdtu@gmail.com" TargetMode="External"/><Relationship Id="rId6"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grpSp>
        <p:nvGrpSpPr>
          <p:cNvPr id="173" name="Google Shape;173;p29"/>
          <p:cNvGrpSpPr/>
          <p:nvPr/>
        </p:nvGrpSpPr>
        <p:grpSpPr>
          <a:xfrm>
            <a:off x="262999" y="215400"/>
            <a:ext cx="8656047" cy="4479223"/>
            <a:chOff x="2755557" y="876301"/>
            <a:chExt cx="5251500" cy="4894256"/>
          </a:xfrm>
        </p:grpSpPr>
        <p:sp>
          <p:nvSpPr>
            <p:cNvPr id="174" name="Google Shape;174;p29"/>
            <p:cNvSpPr/>
            <p:nvPr/>
          </p:nvSpPr>
          <p:spPr>
            <a:xfrm>
              <a:off x="2755557" y="876301"/>
              <a:ext cx="5251500" cy="640500"/>
            </a:xfrm>
            <a:prstGeom prst="roundRect">
              <a:avLst>
                <a:gd fmla="val 29828" name="adj"/>
              </a:avLst>
            </a:prstGeom>
            <a:solidFill>
              <a:srgbClr val="0000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5" name="Google Shape;175;p29"/>
            <p:cNvSpPr/>
            <p:nvPr/>
          </p:nvSpPr>
          <p:spPr>
            <a:xfrm>
              <a:off x="2755557" y="1383957"/>
              <a:ext cx="5251500" cy="4386600"/>
            </a:xfrm>
            <a:prstGeom prst="rect">
              <a:avLst/>
            </a:prstGeom>
            <a:solidFill>
              <a:srgbClr val="0000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6" name="Google Shape;176;p29"/>
            <p:cNvSpPr/>
            <p:nvPr/>
          </p:nvSpPr>
          <p:spPr>
            <a:xfrm>
              <a:off x="2928551" y="1013254"/>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7" name="Google Shape;177;p29"/>
            <p:cNvSpPr/>
            <p:nvPr/>
          </p:nvSpPr>
          <p:spPr>
            <a:xfrm>
              <a:off x="3260123" y="1010165"/>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8" name="Google Shape;178;p29"/>
            <p:cNvSpPr/>
            <p:nvPr/>
          </p:nvSpPr>
          <p:spPr>
            <a:xfrm>
              <a:off x="3591696" y="1010165"/>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179" name="Google Shape;179;p29"/>
          <p:cNvGrpSpPr/>
          <p:nvPr/>
        </p:nvGrpSpPr>
        <p:grpSpPr>
          <a:xfrm>
            <a:off x="156194" y="74184"/>
            <a:ext cx="8656047" cy="4534528"/>
            <a:chOff x="2755557" y="876301"/>
            <a:chExt cx="5251500" cy="4894256"/>
          </a:xfrm>
        </p:grpSpPr>
        <p:sp>
          <p:nvSpPr>
            <p:cNvPr id="180" name="Google Shape;180;p29"/>
            <p:cNvSpPr/>
            <p:nvPr/>
          </p:nvSpPr>
          <p:spPr>
            <a:xfrm>
              <a:off x="2755557" y="876301"/>
              <a:ext cx="5251500" cy="640500"/>
            </a:xfrm>
            <a:prstGeom prst="roundRect">
              <a:avLst>
                <a:gd fmla="val 29828"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1" name="Google Shape;181;p29"/>
            <p:cNvSpPr/>
            <p:nvPr/>
          </p:nvSpPr>
          <p:spPr>
            <a:xfrm>
              <a:off x="2755557" y="1383957"/>
              <a:ext cx="5251500" cy="4386600"/>
            </a:xfrm>
            <a:prstGeom prst="rect">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2" name="Google Shape;182;p29"/>
            <p:cNvSpPr/>
            <p:nvPr/>
          </p:nvSpPr>
          <p:spPr>
            <a:xfrm>
              <a:off x="2875017" y="1031681"/>
              <a:ext cx="93000" cy="189600"/>
            </a:xfrm>
            <a:prstGeom prst="ellipse">
              <a:avLst/>
            </a:prstGeom>
            <a:solidFill>
              <a:srgbClr val="ED00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3" name="Google Shape;183;p29"/>
            <p:cNvSpPr/>
            <p:nvPr/>
          </p:nvSpPr>
          <p:spPr>
            <a:xfrm>
              <a:off x="3041530" y="1028720"/>
              <a:ext cx="93000" cy="189600"/>
            </a:xfrm>
            <a:prstGeom prst="ellipse">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4" name="Google Shape;184;p29"/>
            <p:cNvSpPr/>
            <p:nvPr/>
          </p:nvSpPr>
          <p:spPr>
            <a:xfrm>
              <a:off x="3208044" y="1028720"/>
              <a:ext cx="93000" cy="189600"/>
            </a:xfrm>
            <a:prstGeom prst="ellipse">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185" name="Google Shape;185;p2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fld id="{00000000-1234-1234-1234-123412341234}" type="slidenum">
              <a:rPr lang="en"/>
              <a:t>‹#›</a:t>
            </a:fld>
            <a:endParaRPr/>
          </a:p>
        </p:txBody>
      </p:sp>
      <p:pic>
        <p:nvPicPr>
          <p:cNvPr id="186" name="Google Shape;186;p29"/>
          <p:cNvPicPr preferRelativeResize="0"/>
          <p:nvPr/>
        </p:nvPicPr>
        <p:blipFill rotWithShape="1">
          <a:blip r:embed="rId3">
            <a:alphaModFix/>
          </a:blip>
          <a:srcRect b="0" l="0" r="0" t="0"/>
          <a:stretch/>
        </p:blipFill>
        <p:spPr>
          <a:xfrm>
            <a:off x="3055625" y="625650"/>
            <a:ext cx="3032775" cy="1552025"/>
          </a:xfrm>
          <a:prstGeom prst="rect">
            <a:avLst/>
          </a:prstGeom>
          <a:noFill/>
          <a:ln>
            <a:noFill/>
          </a:ln>
        </p:spPr>
      </p:pic>
      <p:sp>
        <p:nvSpPr>
          <p:cNvPr id="187" name="Google Shape;187;p29"/>
          <p:cNvSpPr txBox="1"/>
          <p:nvPr/>
        </p:nvSpPr>
        <p:spPr>
          <a:xfrm>
            <a:off x="482475" y="2177675"/>
            <a:ext cx="8393700" cy="257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67031"/>
                </a:solidFill>
                <a:latin typeface="Nunito Sans"/>
                <a:ea typeface="Nunito Sans"/>
                <a:cs typeface="Nunito Sans"/>
                <a:sym typeface="Nunito Sans"/>
              </a:rPr>
              <a:t>CAPSTONE PROJECT </a:t>
            </a:r>
            <a:r>
              <a:rPr b="1" lang="en" sz="3000">
                <a:solidFill>
                  <a:srgbClr val="F67031"/>
                </a:solidFill>
                <a:latin typeface="Nunito Sans"/>
                <a:ea typeface="Nunito Sans"/>
                <a:cs typeface="Nunito Sans"/>
                <a:sym typeface="Nunito Sans"/>
              </a:rPr>
              <a:t>2</a:t>
            </a:r>
            <a:r>
              <a:rPr b="1" i="0" lang="en" sz="3000" u="none" cap="none" strike="noStrike">
                <a:solidFill>
                  <a:srgbClr val="F67031"/>
                </a:solidFill>
                <a:latin typeface="Nunito Sans"/>
                <a:ea typeface="Nunito Sans"/>
                <a:cs typeface="Nunito Sans"/>
                <a:sym typeface="Nunito Sans"/>
              </a:rPr>
              <a:t> DEFENSE</a:t>
            </a:r>
            <a:endParaRPr b="1" i="0" sz="30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b="1" lang="en" sz="1700">
                <a:solidFill>
                  <a:srgbClr val="F67031"/>
                </a:solidFill>
                <a:latin typeface="Nunito Sans"/>
                <a:ea typeface="Nunito Sans"/>
                <a:cs typeface="Nunito Sans"/>
                <a:sym typeface="Nunito Sans"/>
              </a:rPr>
              <a:t>Software Engineering &amp; Management Information System</a:t>
            </a:r>
            <a:endParaRPr b="1" i="0" sz="17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67031"/>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b="1" lang="en">
                <a:solidFill>
                  <a:srgbClr val="F67031"/>
                </a:solidFill>
                <a:latin typeface="Nunito Sans"/>
                <a:ea typeface="Nunito Sans"/>
                <a:cs typeface="Nunito Sans"/>
                <a:sym typeface="Nunito Sans"/>
              </a:rPr>
              <a:t>Danang, Jun 2021</a:t>
            </a:r>
            <a:endParaRPr b="1" i="0" sz="3000" u="none" cap="none" strike="noStrike">
              <a:solidFill>
                <a:srgbClr val="F67031"/>
              </a:solidFill>
              <a:latin typeface="Nunito Sans"/>
              <a:ea typeface="Nunito Sans"/>
              <a:cs typeface="Nunito Sans"/>
              <a:sym typeface="Nunito Sans"/>
            </a:endParaRPr>
          </a:p>
        </p:txBody>
      </p:sp>
      <p:sp>
        <p:nvSpPr>
          <p:cNvPr id="188" name="Google Shape;188;p2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189" name="Google Shape;189;p29"/>
          <p:cNvPicPr preferRelativeResize="0"/>
          <p:nvPr/>
        </p:nvPicPr>
        <p:blipFill rotWithShape="1">
          <a:blip r:embed="rId4">
            <a:alphaModFix/>
          </a:blip>
          <a:srcRect b="69" l="0" r="0" t="59"/>
          <a:stretch/>
        </p:blipFill>
        <p:spPr>
          <a:xfrm>
            <a:off x="8243425" y="114300"/>
            <a:ext cx="393598" cy="39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8"/>
          <p:cNvPicPr preferRelativeResize="0"/>
          <p:nvPr/>
        </p:nvPicPr>
        <p:blipFill>
          <a:blip r:embed="rId3">
            <a:alphaModFix/>
          </a:blip>
          <a:stretch>
            <a:fillRect/>
          </a:stretch>
        </p:blipFill>
        <p:spPr>
          <a:xfrm flipH="1">
            <a:off x="350350" y="2199700"/>
            <a:ext cx="4448674" cy="2824473"/>
          </a:xfrm>
          <a:prstGeom prst="rect">
            <a:avLst/>
          </a:prstGeom>
          <a:noFill/>
          <a:ln>
            <a:noFill/>
          </a:ln>
        </p:spPr>
      </p:pic>
      <p:sp>
        <p:nvSpPr>
          <p:cNvPr id="410" name="Google Shape;410;p38"/>
          <p:cNvSpPr txBox="1"/>
          <p:nvPr/>
        </p:nvSpPr>
        <p:spPr>
          <a:xfrm>
            <a:off x="196475" y="1637050"/>
            <a:ext cx="57549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FFFFFF"/>
                </a:solidFill>
                <a:latin typeface="Roboto Condensed"/>
                <a:ea typeface="Roboto Condensed"/>
                <a:cs typeface="Roboto Condensed"/>
                <a:sym typeface="Roboto Condensed"/>
              </a:rPr>
              <a:t>MAKE IT EASY</a:t>
            </a:r>
            <a:endParaRPr b="1" i="0" sz="7200" u="none" cap="none" strike="noStrike">
              <a:solidFill>
                <a:srgbClr val="FFFFFF"/>
              </a:solidFill>
              <a:latin typeface="Roboto Condensed"/>
              <a:ea typeface="Roboto Condensed"/>
              <a:cs typeface="Roboto Condensed"/>
              <a:sym typeface="Roboto Condensed"/>
            </a:endParaRPr>
          </a:p>
        </p:txBody>
      </p:sp>
      <p:grpSp>
        <p:nvGrpSpPr>
          <p:cNvPr id="411" name="Google Shape;411;p38"/>
          <p:cNvGrpSpPr/>
          <p:nvPr/>
        </p:nvGrpSpPr>
        <p:grpSpPr>
          <a:xfrm>
            <a:off x="7347722" y="34562"/>
            <a:ext cx="1258024" cy="1380015"/>
            <a:chOff x="6123498" y="1631834"/>
            <a:chExt cx="2278617" cy="2499575"/>
          </a:xfrm>
        </p:grpSpPr>
        <p:grpSp>
          <p:nvGrpSpPr>
            <p:cNvPr id="412" name="Google Shape;412;p38"/>
            <p:cNvGrpSpPr/>
            <p:nvPr/>
          </p:nvGrpSpPr>
          <p:grpSpPr>
            <a:xfrm>
              <a:off x="6696330" y="1631834"/>
              <a:ext cx="1588639" cy="1588655"/>
              <a:chOff x="6643075" y="3664250"/>
              <a:chExt cx="407950" cy="407975"/>
            </a:xfrm>
          </p:grpSpPr>
          <p:sp>
            <p:nvSpPr>
              <p:cNvPr id="413" name="Google Shape;413;p38"/>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8"/>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38"/>
            <p:cNvGrpSpPr/>
            <p:nvPr/>
          </p:nvGrpSpPr>
          <p:grpSpPr>
            <a:xfrm rot="-587363">
              <a:off x="6603025" y="3427505"/>
              <a:ext cx="653127" cy="653134"/>
              <a:chOff x="576250" y="4319400"/>
              <a:chExt cx="442075" cy="442050"/>
            </a:xfrm>
          </p:grpSpPr>
          <p:sp>
            <p:nvSpPr>
              <p:cNvPr id="416" name="Google Shape;416;p3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38"/>
            <p:cNvSpPr/>
            <p:nvPr/>
          </p:nvSpPr>
          <p:spPr>
            <a:xfrm>
              <a:off x="6316574" y="1998608"/>
              <a:ext cx="248336" cy="237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8"/>
            <p:cNvSpPr/>
            <p:nvPr/>
          </p:nvSpPr>
          <p:spPr>
            <a:xfrm rot="2697322">
              <a:off x="7952930" y="3212478"/>
              <a:ext cx="376961" cy="35993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a:off x="8251142" y="300700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rot="1280149">
              <a:off x="6144549" y="2713799"/>
              <a:ext cx="150975" cy="14419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4" name="Google Shape;424;p38"/>
          <p:cNvPicPr preferRelativeResize="0"/>
          <p:nvPr/>
        </p:nvPicPr>
        <p:blipFill>
          <a:blip r:embed="rId4">
            <a:alphaModFix/>
          </a:blip>
          <a:stretch>
            <a:fillRect/>
          </a:stretch>
        </p:blipFill>
        <p:spPr>
          <a:xfrm>
            <a:off x="4695325" y="2093350"/>
            <a:ext cx="4448676" cy="2624401"/>
          </a:xfrm>
          <a:prstGeom prst="rect">
            <a:avLst/>
          </a:prstGeom>
          <a:noFill/>
          <a:ln>
            <a:noFill/>
          </a:ln>
        </p:spPr>
      </p:pic>
      <p:sp>
        <p:nvSpPr>
          <p:cNvPr id="425" name="Google Shape;425;p38"/>
          <p:cNvSpPr txBox="1"/>
          <p:nvPr/>
        </p:nvSpPr>
        <p:spPr>
          <a:xfrm>
            <a:off x="634675" y="1158800"/>
            <a:ext cx="6395700" cy="138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1000"/>
              </a:spcAft>
              <a:buClr>
                <a:srgbClr val="000000"/>
              </a:buClr>
              <a:buSzPts val="1800"/>
              <a:buFont typeface="Arial"/>
              <a:buNone/>
            </a:pPr>
            <a:r>
              <a:rPr lang="en" sz="1800">
                <a:solidFill>
                  <a:srgbClr val="263248"/>
                </a:solidFill>
                <a:latin typeface="Roboto Condensed Light"/>
                <a:ea typeface="Roboto Condensed Light"/>
                <a:cs typeface="Roboto Condensed Light"/>
                <a:sym typeface="Roboto Condensed Light"/>
              </a:rPr>
              <a:t>For all users with data analysis and visualization needs, regardless of industry or data subject</a:t>
            </a:r>
            <a:endParaRPr b="0" i="0" sz="1800" u="none" cap="none" strike="noStrike">
              <a:solidFill>
                <a:srgbClr val="263248"/>
              </a:solidFill>
              <a:latin typeface="Roboto Condensed Light"/>
              <a:ea typeface="Roboto Condensed Light"/>
              <a:cs typeface="Roboto Condensed Light"/>
              <a:sym typeface="Roboto Condensed Light"/>
            </a:endParaRPr>
          </a:p>
        </p:txBody>
      </p:sp>
      <p:sp>
        <p:nvSpPr>
          <p:cNvPr id="426" name="Google Shape;426;p3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427" name="Google Shape;427;p38"/>
          <p:cNvSpPr/>
          <p:nvPr/>
        </p:nvSpPr>
        <p:spPr>
          <a:xfrm>
            <a:off x="4118425" y="284875"/>
            <a:ext cx="1016700" cy="680700"/>
          </a:xfrm>
          <a:prstGeom prst="rect">
            <a:avLst/>
          </a:prstGeom>
          <a:solidFill>
            <a:srgbClr val="F67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txBox="1"/>
          <p:nvPr/>
        </p:nvSpPr>
        <p:spPr>
          <a:xfrm>
            <a:off x="0" y="45325"/>
            <a:ext cx="9144000" cy="1159800"/>
          </a:xfrm>
          <a:prstGeom prst="rect">
            <a:avLst/>
          </a:prstGeom>
          <a:noFill/>
          <a:ln>
            <a:noFill/>
          </a:ln>
          <a:effectLst>
            <a:outerShdw blurRad="57150" rotWithShape="0" algn="bl" dir="5400000" dist="38100">
              <a:srgbClr val="000000">
                <a:alpha val="73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lang="en" sz="7200">
                <a:solidFill>
                  <a:srgbClr val="FFFFFF"/>
                </a:solidFill>
                <a:latin typeface="Roboto Condensed"/>
                <a:ea typeface="Roboto Condensed"/>
                <a:cs typeface="Roboto Condensed"/>
                <a:sym typeface="Roboto Condensed"/>
              </a:rPr>
              <a:t>TARGET USER</a:t>
            </a:r>
            <a:endParaRPr b="1" i="0" sz="7200" u="none" cap="none" strike="noStrike">
              <a:solidFill>
                <a:srgbClr val="FFFFFF"/>
              </a:solidFill>
              <a:latin typeface="Roboto Condensed"/>
              <a:ea typeface="Roboto Condensed"/>
              <a:cs typeface="Roboto Condensed"/>
              <a:sym typeface="Roboto Condensed"/>
            </a:endParaRPr>
          </a:p>
        </p:txBody>
      </p:sp>
      <p:cxnSp>
        <p:nvCxnSpPr>
          <p:cNvPr id="429" name="Google Shape;429;p38"/>
          <p:cNvCxnSpPr/>
          <p:nvPr/>
        </p:nvCxnSpPr>
        <p:spPr>
          <a:xfrm flipH="1" rot="10800000">
            <a:off x="3996200" y="2696750"/>
            <a:ext cx="1147500" cy="4011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38"/>
          <p:cNvCxnSpPr/>
          <p:nvPr/>
        </p:nvCxnSpPr>
        <p:spPr>
          <a:xfrm flipH="1" rot="10800000">
            <a:off x="3514750" y="3715650"/>
            <a:ext cx="2102400" cy="81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38"/>
          <p:cNvCxnSpPr/>
          <p:nvPr/>
        </p:nvCxnSpPr>
        <p:spPr>
          <a:xfrm flipH="1" rot="10800000">
            <a:off x="3996200" y="3154000"/>
            <a:ext cx="2808600" cy="224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35" name="Shape 435"/>
        <p:cNvGrpSpPr/>
        <p:nvPr/>
      </p:nvGrpSpPr>
      <p:grpSpPr>
        <a:xfrm>
          <a:off x="0" y="0"/>
          <a:ext cx="0" cy="0"/>
          <a:chOff x="0" y="0"/>
          <a:chExt cx="0" cy="0"/>
        </a:xfrm>
      </p:grpSpPr>
      <p:sp>
        <p:nvSpPr>
          <p:cNvPr id="436" name="Google Shape;436;p39"/>
          <p:cNvSpPr txBox="1"/>
          <p:nvPr>
            <p:ph idx="4294967295" type="ctrTitle"/>
          </p:nvPr>
        </p:nvSpPr>
        <p:spPr>
          <a:xfrm>
            <a:off x="636875" y="2802550"/>
            <a:ext cx="7821300" cy="1159800"/>
          </a:xfrm>
          <a:prstGeom prst="rect">
            <a:avLst/>
          </a:prstGeom>
          <a:noFill/>
          <a:ln>
            <a:noFill/>
          </a:ln>
          <a:effectLst>
            <a:outerShdw blurRad="14288" rotWithShape="0" algn="bl" dir="6960000" dist="38100">
              <a:srgbClr val="000000">
                <a:alpha val="14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i="0" lang="en" sz="7200" u="none" cap="none" strike="noStrike">
                <a:solidFill>
                  <a:srgbClr val="F67031"/>
                </a:solidFill>
                <a:latin typeface="Nunito Sans"/>
                <a:ea typeface="Nunito Sans"/>
                <a:cs typeface="Nunito Sans"/>
                <a:sym typeface="Nunito Sans"/>
              </a:rPr>
              <a:t>Product</a:t>
            </a:r>
            <a:endParaRPr b="0" i="0" sz="2400" u="none" cap="none" strike="noStrike">
              <a:solidFill>
                <a:srgbClr val="F67031"/>
              </a:solidFill>
              <a:latin typeface="Nunito Sans"/>
              <a:ea typeface="Nunito Sans"/>
              <a:cs typeface="Nunito Sans"/>
              <a:sym typeface="Nunito Sans"/>
            </a:endParaRPr>
          </a:p>
        </p:txBody>
      </p:sp>
      <p:grpSp>
        <p:nvGrpSpPr>
          <p:cNvPr id="437" name="Google Shape;437;p39"/>
          <p:cNvGrpSpPr/>
          <p:nvPr/>
        </p:nvGrpSpPr>
        <p:grpSpPr>
          <a:xfrm>
            <a:off x="6791053" y="345959"/>
            <a:ext cx="1591078" cy="1590955"/>
            <a:chOff x="6643075" y="3664250"/>
            <a:chExt cx="408000" cy="408000"/>
          </a:xfrm>
        </p:grpSpPr>
        <p:sp>
          <p:nvSpPr>
            <p:cNvPr id="438" name="Google Shape;438;p39"/>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39" name="Google Shape;439;p39"/>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grpSp>
        <p:nvGrpSpPr>
          <p:cNvPr id="440" name="Google Shape;440;p39"/>
          <p:cNvGrpSpPr/>
          <p:nvPr/>
        </p:nvGrpSpPr>
        <p:grpSpPr>
          <a:xfrm rot="1508271">
            <a:off x="798793" y="1851447"/>
            <a:ext cx="654248" cy="653804"/>
            <a:chOff x="576250" y="4319400"/>
            <a:chExt cx="442200" cy="441900"/>
          </a:xfrm>
        </p:grpSpPr>
        <p:sp>
          <p:nvSpPr>
            <p:cNvPr id="441" name="Google Shape;441;p39"/>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2" name="Google Shape;442;p39"/>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3" name="Google Shape;443;p39"/>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4" name="Google Shape;444;p39"/>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sp>
        <p:nvSpPr>
          <p:cNvPr id="445" name="Google Shape;445;p39"/>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6" name="Google Shape;446;p39"/>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7" name="Google Shape;447;p39"/>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8" name="Google Shape;448;p39"/>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49" name="Google Shape;449;p39"/>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450" name="Google Shape;450;p3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idx="4294967295" type="body"/>
          </p:nvPr>
        </p:nvSpPr>
        <p:spPr>
          <a:xfrm>
            <a:off x="2938675" y="120900"/>
            <a:ext cx="5618100" cy="4901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Clr>
                <a:srgbClr val="000000"/>
              </a:buClr>
              <a:buSzPts val="1700"/>
              <a:buFont typeface="Oswald"/>
              <a:buAutoNum type="arabicPlain"/>
            </a:pPr>
            <a:r>
              <a:rPr b="1" lang="en" sz="1700">
                <a:solidFill>
                  <a:srgbClr val="000000"/>
                </a:solidFill>
                <a:latin typeface="Oswald"/>
                <a:ea typeface="Oswald"/>
                <a:cs typeface="Oswald"/>
                <a:sym typeface="Oswald"/>
              </a:rPr>
              <a:t>Goal</a:t>
            </a:r>
            <a:endParaRPr b="1" sz="1700">
              <a:solidFill>
                <a:srgbClr val="000000"/>
              </a:solidFill>
              <a:latin typeface="Oswald"/>
              <a:ea typeface="Oswald"/>
              <a:cs typeface="Oswald"/>
              <a:sym typeface="Oswald"/>
            </a:endParaRPr>
          </a:p>
          <a:p>
            <a:pPr indent="-336550" lvl="0" marL="457200" rtl="0" algn="l">
              <a:lnSpc>
                <a:spcPct val="115000"/>
              </a:lnSpc>
              <a:spcBef>
                <a:spcPts val="1000"/>
              </a:spcBef>
              <a:spcAft>
                <a:spcPts val="0"/>
              </a:spcAft>
              <a:buClr>
                <a:srgbClr val="000000"/>
              </a:buClr>
              <a:buSzPts val="1700"/>
              <a:buFont typeface="Oswald"/>
              <a:buAutoNum type="arabicPlain"/>
            </a:pPr>
            <a:r>
              <a:rPr b="1" lang="en" sz="1700">
                <a:solidFill>
                  <a:srgbClr val="000000"/>
                </a:solidFill>
                <a:latin typeface="Oswald"/>
                <a:ea typeface="Oswald"/>
                <a:cs typeface="Oswald"/>
                <a:sym typeface="Oswald"/>
              </a:rPr>
              <a:t>What we have done</a:t>
            </a:r>
            <a:endParaRPr b="1" sz="1700">
              <a:solidFill>
                <a:srgbClr val="000000"/>
              </a:solidFill>
              <a:latin typeface="Oswald"/>
              <a:ea typeface="Oswald"/>
              <a:cs typeface="Oswald"/>
              <a:sym typeface="Oswald"/>
            </a:endParaRPr>
          </a:p>
          <a:p>
            <a:pPr indent="-336550" lvl="0" marL="457200" rtl="0" algn="l">
              <a:lnSpc>
                <a:spcPct val="115000"/>
              </a:lnSpc>
              <a:spcBef>
                <a:spcPts val="1000"/>
              </a:spcBef>
              <a:spcAft>
                <a:spcPts val="0"/>
              </a:spcAft>
              <a:buClr>
                <a:srgbClr val="000000"/>
              </a:buClr>
              <a:buSzPts val="1700"/>
              <a:buFont typeface="Oswald"/>
              <a:buAutoNum type="arabicPlain"/>
            </a:pPr>
            <a:r>
              <a:rPr b="1" lang="en" sz="1700">
                <a:solidFill>
                  <a:srgbClr val="000000"/>
                </a:solidFill>
                <a:latin typeface="Oswald"/>
                <a:ea typeface="Oswald"/>
                <a:cs typeface="Oswald"/>
                <a:sym typeface="Oswald"/>
              </a:rPr>
              <a:t>Architecture</a:t>
            </a:r>
            <a:endParaRPr b="1" sz="1700">
              <a:solidFill>
                <a:srgbClr val="000000"/>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Context Diagram</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Scope &amp; Data warehouse Design</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Data workflow and automating data pipeline </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RDF Data Cube Structure</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RDF DATA CUBES AUTO GENERATOR</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Module View (Server)</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Component &amp; Connector</a:t>
            </a:r>
            <a:endParaRPr sz="1500">
              <a:solidFill>
                <a:schemeClr val="dk1"/>
              </a:solidFill>
              <a:latin typeface="Oswald"/>
              <a:ea typeface="Oswald"/>
              <a:cs typeface="Oswald"/>
              <a:sym typeface="Oswald"/>
            </a:endParaRPr>
          </a:p>
          <a:p>
            <a:pPr indent="-323850" lvl="1" marL="914400" rtl="0" algn="l">
              <a:spcBef>
                <a:spcPts val="1000"/>
              </a:spcBef>
              <a:spcAft>
                <a:spcPts val="0"/>
              </a:spcAft>
              <a:buClr>
                <a:schemeClr val="dk1"/>
              </a:buClr>
              <a:buSzPts val="1500"/>
              <a:buFont typeface="Oswald"/>
              <a:buChar char="-"/>
            </a:pPr>
            <a:r>
              <a:rPr lang="en" sz="1500">
                <a:solidFill>
                  <a:schemeClr val="dk1"/>
                </a:solidFill>
                <a:latin typeface="Oswald"/>
                <a:ea typeface="Oswald"/>
                <a:cs typeface="Oswald"/>
                <a:sym typeface="Oswald"/>
              </a:rPr>
              <a:t>Module View (Client)</a:t>
            </a:r>
            <a:endParaRPr b="1" sz="1500">
              <a:solidFill>
                <a:srgbClr val="000000"/>
              </a:solidFill>
              <a:latin typeface="Oswald"/>
              <a:ea typeface="Oswald"/>
              <a:cs typeface="Oswald"/>
              <a:sym typeface="Oswald"/>
            </a:endParaRPr>
          </a:p>
          <a:p>
            <a:pPr indent="-336550" lvl="0" marL="457200" rtl="0" algn="l">
              <a:lnSpc>
                <a:spcPct val="115000"/>
              </a:lnSpc>
              <a:spcBef>
                <a:spcPts val="1000"/>
              </a:spcBef>
              <a:spcAft>
                <a:spcPts val="0"/>
              </a:spcAft>
              <a:buClr>
                <a:srgbClr val="000000"/>
              </a:buClr>
              <a:buSzPts val="1700"/>
              <a:buFont typeface="Oswald"/>
              <a:buAutoNum type="arabicPlain"/>
            </a:pPr>
            <a:r>
              <a:rPr b="1" lang="en" sz="1700">
                <a:solidFill>
                  <a:srgbClr val="000000"/>
                </a:solidFill>
                <a:latin typeface="Oswald"/>
                <a:ea typeface="Oswald"/>
                <a:cs typeface="Oswald"/>
                <a:sym typeface="Oswald"/>
              </a:rPr>
              <a:t>Challenges &amp; Future scopes</a:t>
            </a:r>
            <a:endParaRPr sz="1700">
              <a:solidFill>
                <a:srgbClr val="000000"/>
              </a:solidFill>
              <a:latin typeface="Oswald"/>
              <a:ea typeface="Oswald"/>
              <a:cs typeface="Oswald"/>
              <a:sym typeface="Oswald"/>
            </a:endParaRPr>
          </a:p>
        </p:txBody>
      </p:sp>
      <p:sp>
        <p:nvSpPr>
          <p:cNvPr id="456" name="Google Shape;456;p4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457" name="Google Shape;457;p40"/>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61" name="Shape 461"/>
        <p:cNvGrpSpPr/>
        <p:nvPr/>
      </p:nvGrpSpPr>
      <p:grpSpPr>
        <a:xfrm>
          <a:off x="0" y="0"/>
          <a:ext cx="0" cy="0"/>
          <a:chOff x="0" y="0"/>
          <a:chExt cx="0" cy="0"/>
        </a:xfrm>
      </p:grpSpPr>
      <p:pic>
        <p:nvPicPr>
          <p:cNvPr id="462" name="Google Shape;462;p41"/>
          <p:cNvPicPr preferRelativeResize="0"/>
          <p:nvPr/>
        </p:nvPicPr>
        <p:blipFill>
          <a:blip r:embed="rId3">
            <a:alphaModFix/>
          </a:blip>
          <a:stretch>
            <a:fillRect/>
          </a:stretch>
        </p:blipFill>
        <p:spPr>
          <a:xfrm>
            <a:off x="-254750" y="823700"/>
            <a:ext cx="6025132" cy="4518849"/>
          </a:xfrm>
          <a:prstGeom prst="rect">
            <a:avLst/>
          </a:prstGeom>
          <a:noFill/>
          <a:ln>
            <a:noFill/>
          </a:ln>
        </p:spPr>
      </p:pic>
      <p:sp>
        <p:nvSpPr>
          <p:cNvPr id="463" name="Google Shape;463;p41"/>
          <p:cNvSpPr/>
          <p:nvPr/>
        </p:nvSpPr>
        <p:spPr>
          <a:xfrm>
            <a:off x="5282454" y="997013"/>
            <a:ext cx="328500" cy="141000"/>
          </a:xfrm>
          <a:prstGeom prst="rect">
            <a:avLst/>
          </a:prstGeom>
          <a:solidFill>
            <a:srgbClr val="D9D9D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64" name="Google Shape;464;p41"/>
          <p:cNvSpPr/>
          <p:nvPr/>
        </p:nvSpPr>
        <p:spPr>
          <a:xfrm>
            <a:off x="5381579" y="2220065"/>
            <a:ext cx="328500" cy="1410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65" name="Google Shape;465;p41"/>
          <p:cNvSpPr/>
          <p:nvPr/>
        </p:nvSpPr>
        <p:spPr>
          <a:xfrm>
            <a:off x="5381579" y="2589316"/>
            <a:ext cx="328500" cy="141000"/>
          </a:xfrm>
          <a:prstGeom prst="rect">
            <a:avLst/>
          </a:prstGeom>
          <a:solidFill>
            <a:srgbClr val="6FA8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66" name="Google Shape;466;p41"/>
          <p:cNvSpPr/>
          <p:nvPr/>
        </p:nvSpPr>
        <p:spPr>
          <a:xfrm>
            <a:off x="5381579" y="2921035"/>
            <a:ext cx="328500" cy="141000"/>
          </a:xfrm>
          <a:prstGeom prst="rect">
            <a:avLst/>
          </a:prstGeom>
          <a:solidFill>
            <a:srgbClr val="F6B2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67" name="Google Shape;467;p41"/>
          <p:cNvSpPr/>
          <p:nvPr/>
        </p:nvSpPr>
        <p:spPr>
          <a:xfrm>
            <a:off x="5381579" y="3252778"/>
            <a:ext cx="328500" cy="1410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68" name="Google Shape;468;p41"/>
          <p:cNvSpPr txBox="1"/>
          <p:nvPr/>
        </p:nvSpPr>
        <p:spPr>
          <a:xfrm>
            <a:off x="5710071" y="2099471"/>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2.</a:t>
            </a:r>
            <a:r>
              <a:rPr i="0" lang="en" sz="1600" u="none" cap="none" strike="noStrike">
                <a:solidFill>
                  <a:srgbClr val="F67031"/>
                </a:solidFill>
                <a:latin typeface="Oswald"/>
                <a:ea typeface="Oswald"/>
                <a:cs typeface="Oswald"/>
                <a:sym typeface="Oswald"/>
              </a:rPr>
              <a:t> 	</a:t>
            </a:r>
            <a:r>
              <a:rPr lang="en" sz="1600">
                <a:solidFill>
                  <a:srgbClr val="F67031"/>
                </a:solidFill>
                <a:latin typeface="Oswald"/>
                <a:ea typeface="Oswald"/>
                <a:cs typeface="Oswald"/>
                <a:sym typeface="Oswald"/>
              </a:rPr>
              <a:t>Auto ETL Processing</a:t>
            </a:r>
            <a:endParaRPr i="0" sz="1600" u="none" cap="none" strike="noStrike">
              <a:solidFill>
                <a:srgbClr val="F67031"/>
              </a:solidFill>
              <a:latin typeface="Oswald"/>
              <a:ea typeface="Oswald"/>
              <a:cs typeface="Oswald"/>
              <a:sym typeface="Oswald"/>
            </a:endParaRPr>
          </a:p>
        </p:txBody>
      </p:sp>
      <p:sp>
        <p:nvSpPr>
          <p:cNvPr id="469" name="Google Shape;469;p41"/>
          <p:cNvSpPr txBox="1"/>
          <p:nvPr/>
        </p:nvSpPr>
        <p:spPr>
          <a:xfrm>
            <a:off x="5710071" y="2443430"/>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3.</a:t>
            </a:r>
            <a:r>
              <a:rPr lang="en" sz="1600">
                <a:solidFill>
                  <a:srgbClr val="F67031"/>
                </a:solidFill>
                <a:latin typeface="Oswald"/>
                <a:ea typeface="Oswald"/>
                <a:cs typeface="Oswald"/>
                <a:sym typeface="Oswald"/>
              </a:rPr>
              <a:t> 	Smart Data Cubes Suggestion</a:t>
            </a:r>
            <a:endParaRPr i="0" sz="1600" u="none" cap="none" strike="noStrike">
              <a:solidFill>
                <a:srgbClr val="F67031"/>
              </a:solidFill>
              <a:latin typeface="Oswald"/>
              <a:ea typeface="Oswald"/>
              <a:cs typeface="Oswald"/>
              <a:sym typeface="Oswald"/>
            </a:endParaRPr>
          </a:p>
        </p:txBody>
      </p:sp>
      <p:sp>
        <p:nvSpPr>
          <p:cNvPr id="470" name="Google Shape;470;p41"/>
          <p:cNvSpPr txBox="1"/>
          <p:nvPr/>
        </p:nvSpPr>
        <p:spPr>
          <a:xfrm>
            <a:off x="5710071" y="2797933"/>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4.</a:t>
            </a:r>
            <a:r>
              <a:rPr lang="en" sz="1600">
                <a:solidFill>
                  <a:srgbClr val="F67031"/>
                </a:solidFill>
                <a:latin typeface="Oswald"/>
                <a:ea typeface="Oswald"/>
                <a:cs typeface="Oswald"/>
                <a:sym typeface="Oswald"/>
              </a:rPr>
              <a:t>	Data Visualized Exporting</a:t>
            </a:r>
            <a:endParaRPr i="0" sz="1600" u="none" cap="none" strike="noStrike">
              <a:solidFill>
                <a:srgbClr val="F67031"/>
              </a:solidFill>
              <a:latin typeface="Oswald"/>
              <a:ea typeface="Oswald"/>
              <a:cs typeface="Oswald"/>
              <a:sym typeface="Oswald"/>
            </a:endParaRPr>
          </a:p>
        </p:txBody>
      </p:sp>
      <p:sp>
        <p:nvSpPr>
          <p:cNvPr id="471" name="Google Shape;471;p41"/>
          <p:cNvSpPr txBox="1"/>
          <p:nvPr/>
        </p:nvSpPr>
        <p:spPr>
          <a:xfrm>
            <a:off x="5710071" y="3138180"/>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5.</a:t>
            </a:r>
            <a:r>
              <a:rPr lang="en" sz="1600">
                <a:solidFill>
                  <a:srgbClr val="F67031"/>
                </a:solidFill>
                <a:latin typeface="Oswald"/>
                <a:ea typeface="Oswald"/>
                <a:cs typeface="Oswald"/>
                <a:sym typeface="Oswald"/>
              </a:rPr>
              <a:t>	Smart - Friendly - Modern UI</a:t>
            </a:r>
            <a:endParaRPr i="0" sz="1600" u="none" cap="none" strike="noStrike">
              <a:solidFill>
                <a:srgbClr val="F67031"/>
              </a:solidFill>
              <a:latin typeface="Oswald"/>
              <a:ea typeface="Oswald"/>
              <a:cs typeface="Oswald"/>
              <a:sym typeface="Oswald"/>
            </a:endParaRPr>
          </a:p>
        </p:txBody>
      </p:sp>
      <p:sp>
        <p:nvSpPr>
          <p:cNvPr id="472" name="Google Shape;472;p41"/>
          <p:cNvSpPr/>
          <p:nvPr/>
        </p:nvSpPr>
        <p:spPr>
          <a:xfrm>
            <a:off x="0" y="-9475"/>
            <a:ext cx="9144000" cy="1245000"/>
          </a:xfrm>
          <a:prstGeom prst="rect">
            <a:avLst/>
          </a:prstGeom>
          <a:solidFill>
            <a:srgbClr val="F67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4118425" y="284875"/>
            <a:ext cx="1016700" cy="680700"/>
          </a:xfrm>
          <a:prstGeom prst="rect">
            <a:avLst/>
          </a:prstGeom>
          <a:solidFill>
            <a:srgbClr val="F67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txBox="1"/>
          <p:nvPr/>
        </p:nvSpPr>
        <p:spPr>
          <a:xfrm>
            <a:off x="0" y="45325"/>
            <a:ext cx="9144000" cy="1159800"/>
          </a:xfrm>
          <a:prstGeom prst="rect">
            <a:avLst/>
          </a:prstGeom>
          <a:noFill/>
          <a:ln>
            <a:noFill/>
          </a:ln>
          <a:effectLst>
            <a:outerShdw blurRad="85725" rotWithShape="0" algn="bl" dir="1380000" dist="57150">
              <a:srgbClr val="000000">
                <a:alpha val="72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lang="en" sz="7200">
                <a:solidFill>
                  <a:srgbClr val="FFFFFF"/>
                </a:solidFill>
                <a:latin typeface="Roboto Condensed"/>
                <a:ea typeface="Roboto Condensed"/>
                <a:cs typeface="Roboto Condensed"/>
                <a:sym typeface="Roboto Condensed"/>
              </a:rPr>
              <a:t>GOAL</a:t>
            </a:r>
            <a:endParaRPr b="1" i="0" sz="7200" u="none" cap="none" strike="noStrike">
              <a:solidFill>
                <a:srgbClr val="FFFFFF"/>
              </a:solidFill>
              <a:latin typeface="Roboto Condensed"/>
              <a:ea typeface="Roboto Condensed"/>
              <a:cs typeface="Roboto Condensed"/>
              <a:sym typeface="Roboto Condensed"/>
            </a:endParaRPr>
          </a:p>
        </p:txBody>
      </p:sp>
      <p:sp>
        <p:nvSpPr>
          <p:cNvPr id="475" name="Google Shape;475;p41"/>
          <p:cNvSpPr txBox="1"/>
          <p:nvPr/>
        </p:nvSpPr>
        <p:spPr>
          <a:xfrm>
            <a:off x="5610946" y="873900"/>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67031"/>
                </a:solidFill>
                <a:latin typeface="Oswald"/>
                <a:ea typeface="Oswald"/>
                <a:cs typeface="Oswald"/>
                <a:sym typeface="Oswald"/>
              </a:rPr>
              <a:t>1. 	</a:t>
            </a:r>
            <a:r>
              <a:rPr b="1" lang="en" sz="1600">
                <a:solidFill>
                  <a:srgbClr val="F67031"/>
                </a:solidFill>
                <a:latin typeface="Oswald"/>
                <a:ea typeface="Oswald"/>
                <a:cs typeface="Oswald"/>
                <a:sym typeface="Oswald"/>
              </a:rPr>
              <a:t>Climate</a:t>
            </a:r>
            <a:endParaRPr b="1" i="0" sz="1600" u="none" cap="none" strike="noStrike">
              <a:solidFill>
                <a:srgbClr val="F67031"/>
              </a:solidFill>
              <a:latin typeface="Oswald"/>
              <a:ea typeface="Oswald"/>
              <a:cs typeface="Oswald"/>
              <a:sym typeface="Oswald"/>
            </a:endParaRPr>
          </a:p>
        </p:txBody>
      </p:sp>
      <p:grpSp>
        <p:nvGrpSpPr>
          <p:cNvPr id="476" name="Google Shape;476;p41"/>
          <p:cNvGrpSpPr/>
          <p:nvPr/>
        </p:nvGrpSpPr>
        <p:grpSpPr>
          <a:xfrm>
            <a:off x="7347722" y="34562"/>
            <a:ext cx="1258024" cy="1380015"/>
            <a:chOff x="6123498" y="1631834"/>
            <a:chExt cx="2278617" cy="2499575"/>
          </a:xfrm>
        </p:grpSpPr>
        <p:grpSp>
          <p:nvGrpSpPr>
            <p:cNvPr id="477" name="Google Shape;477;p41"/>
            <p:cNvGrpSpPr/>
            <p:nvPr/>
          </p:nvGrpSpPr>
          <p:grpSpPr>
            <a:xfrm>
              <a:off x="6696330" y="1631834"/>
              <a:ext cx="1588639" cy="1588655"/>
              <a:chOff x="6643075" y="3664250"/>
              <a:chExt cx="407950" cy="407975"/>
            </a:xfrm>
          </p:grpSpPr>
          <p:sp>
            <p:nvSpPr>
              <p:cNvPr id="478" name="Google Shape;478;p4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41"/>
            <p:cNvGrpSpPr/>
            <p:nvPr/>
          </p:nvGrpSpPr>
          <p:grpSpPr>
            <a:xfrm rot="-587363">
              <a:off x="6603025" y="3427505"/>
              <a:ext cx="653127" cy="653134"/>
              <a:chOff x="576250" y="4319400"/>
              <a:chExt cx="442075" cy="442050"/>
            </a:xfrm>
          </p:grpSpPr>
          <p:sp>
            <p:nvSpPr>
              <p:cNvPr id="481" name="Google Shape;481;p4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5" name="Google Shape;485;p41"/>
            <p:cNvSpPr/>
            <p:nvPr/>
          </p:nvSpPr>
          <p:spPr>
            <a:xfrm>
              <a:off x="6316574" y="1998608"/>
              <a:ext cx="248336" cy="237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1"/>
            <p:cNvSpPr/>
            <p:nvPr/>
          </p:nvSpPr>
          <p:spPr>
            <a:xfrm rot="2697322">
              <a:off x="7952930" y="3212478"/>
              <a:ext cx="376961" cy="35993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1"/>
            <p:cNvSpPr/>
            <p:nvPr/>
          </p:nvSpPr>
          <p:spPr>
            <a:xfrm>
              <a:off x="8251142" y="300700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rot="1280149">
              <a:off x="6144549" y="2713799"/>
              <a:ext cx="150975" cy="14419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FFFFFF"/>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41"/>
          <p:cNvSpPr/>
          <p:nvPr/>
        </p:nvSpPr>
        <p:spPr>
          <a:xfrm>
            <a:off x="5381579" y="1939788"/>
            <a:ext cx="328500" cy="141000"/>
          </a:xfrm>
          <a:prstGeom prst="rect">
            <a:avLst/>
          </a:prstGeom>
          <a:solidFill>
            <a:srgbClr val="1C458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90" name="Google Shape;490;p41"/>
          <p:cNvSpPr txBox="1"/>
          <p:nvPr/>
        </p:nvSpPr>
        <p:spPr>
          <a:xfrm>
            <a:off x="5699990" y="1819143"/>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1.</a:t>
            </a:r>
            <a:r>
              <a:rPr lang="en" sz="1600">
                <a:solidFill>
                  <a:srgbClr val="F67031"/>
                </a:solidFill>
                <a:latin typeface="Oswald"/>
                <a:ea typeface="Oswald"/>
                <a:cs typeface="Oswald"/>
                <a:sym typeface="Oswald"/>
              </a:rPr>
              <a:t>	Data Sources </a:t>
            </a:r>
            <a:r>
              <a:rPr lang="en" sz="1600">
                <a:solidFill>
                  <a:srgbClr val="F67031"/>
                </a:solidFill>
                <a:latin typeface="Oswald"/>
                <a:ea typeface="Oswald"/>
                <a:cs typeface="Oswald"/>
                <a:sym typeface="Oswald"/>
              </a:rPr>
              <a:t>Importing</a:t>
            </a:r>
            <a:endParaRPr i="0" sz="1600" u="none" cap="none" strike="noStrike">
              <a:solidFill>
                <a:srgbClr val="F67031"/>
              </a:solidFill>
              <a:latin typeface="Oswald"/>
              <a:ea typeface="Oswald"/>
              <a:cs typeface="Oswald"/>
              <a:sym typeface="Oswald"/>
            </a:endParaRPr>
          </a:p>
        </p:txBody>
      </p:sp>
      <p:sp>
        <p:nvSpPr>
          <p:cNvPr id="491" name="Google Shape;491;p41"/>
          <p:cNvSpPr/>
          <p:nvPr/>
        </p:nvSpPr>
        <p:spPr>
          <a:xfrm>
            <a:off x="5381579" y="3611028"/>
            <a:ext cx="328500" cy="1410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swald"/>
              <a:ea typeface="Oswald"/>
              <a:cs typeface="Oswald"/>
              <a:sym typeface="Oswald"/>
            </a:endParaRPr>
          </a:p>
        </p:txBody>
      </p:sp>
      <p:sp>
        <p:nvSpPr>
          <p:cNvPr id="492" name="Google Shape;492;p41"/>
          <p:cNvSpPr txBox="1"/>
          <p:nvPr/>
        </p:nvSpPr>
        <p:spPr>
          <a:xfrm>
            <a:off x="5710071" y="3496430"/>
            <a:ext cx="2846700" cy="38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rgbClr val="F67031"/>
                </a:solidFill>
                <a:latin typeface="Oswald"/>
                <a:ea typeface="Oswald"/>
                <a:cs typeface="Oswald"/>
                <a:sym typeface="Oswald"/>
              </a:rPr>
              <a:t>6</a:t>
            </a:r>
            <a:r>
              <a:rPr lang="en" sz="1600">
                <a:solidFill>
                  <a:srgbClr val="F67031"/>
                </a:solidFill>
                <a:latin typeface="Oswald"/>
                <a:ea typeface="Oswald"/>
                <a:cs typeface="Oswald"/>
                <a:sym typeface="Oswald"/>
              </a:rPr>
              <a:t>.	Open Data Sharing Hub</a:t>
            </a:r>
            <a:endParaRPr i="0" sz="1600" u="none" cap="none" strike="noStrike">
              <a:solidFill>
                <a:srgbClr val="F6703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496" name="Shape 496"/>
        <p:cNvGrpSpPr/>
        <p:nvPr/>
      </p:nvGrpSpPr>
      <p:grpSpPr>
        <a:xfrm>
          <a:off x="0" y="0"/>
          <a:ext cx="0" cy="0"/>
          <a:chOff x="0" y="0"/>
          <a:chExt cx="0" cy="0"/>
        </a:xfrm>
      </p:grpSpPr>
      <p:pic>
        <p:nvPicPr>
          <p:cNvPr id="497" name="Google Shape;497;p42"/>
          <p:cNvPicPr preferRelativeResize="0"/>
          <p:nvPr/>
        </p:nvPicPr>
        <p:blipFill rotWithShape="1">
          <a:blip r:embed="rId3">
            <a:alphaModFix amt="28000"/>
          </a:blip>
          <a:srcRect b="12495" l="0" r="0" t="12502"/>
          <a:stretch/>
        </p:blipFill>
        <p:spPr>
          <a:xfrm>
            <a:off x="0" y="0"/>
            <a:ext cx="9144000" cy="5143497"/>
          </a:xfrm>
          <a:prstGeom prst="rect">
            <a:avLst/>
          </a:prstGeom>
          <a:noFill/>
          <a:ln>
            <a:noFill/>
          </a:ln>
        </p:spPr>
      </p:pic>
      <p:sp>
        <p:nvSpPr>
          <p:cNvPr id="498" name="Google Shape;498;p42"/>
          <p:cNvSpPr txBox="1"/>
          <p:nvPr>
            <p:ph idx="4294967295" type="title"/>
          </p:nvPr>
        </p:nvSpPr>
        <p:spPr>
          <a:xfrm>
            <a:off x="617225" y="100"/>
            <a:ext cx="7909500" cy="5143500"/>
          </a:xfrm>
          <a:prstGeom prst="rect">
            <a:avLst/>
          </a:prstGeom>
          <a:noFill/>
          <a:ln>
            <a:noFill/>
          </a:ln>
          <a:effectLst>
            <a:outerShdw rotWithShape="0" algn="bl" dir="7680000" dist="381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Nunito Sans"/>
              <a:buNone/>
            </a:pPr>
            <a:r>
              <a:rPr b="1" i="0" lang="en" sz="6000" u="none" cap="none" strike="noStrike">
                <a:solidFill>
                  <a:srgbClr val="FFFFFF"/>
                </a:solidFill>
                <a:latin typeface="Nunito Sans"/>
                <a:ea typeface="Nunito Sans"/>
                <a:cs typeface="Nunito Sans"/>
                <a:sym typeface="Nunito Sans"/>
              </a:rPr>
              <a:t>Architecture &amp; Design</a:t>
            </a:r>
            <a:endParaRPr/>
          </a:p>
        </p:txBody>
      </p:sp>
      <p:sp>
        <p:nvSpPr>
          <p:cNvPr id="499" name="Google Shape;499;p4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03" name="Shape 503"/>
        <p:cNvGrpSpPr/>
        <p:nvPr/>
      </p:nvGrpSpPr>
      <p:grpSpPr>
        <a:xfrm>
          <a:off x="0" y="0"/>
          <a:ext cx="0" cy="0"/>
          <a:chOff x="0" y="0"/>
          <a:chExt cx="0" cy="0"/>
        </a:xfrm>
      </p:grpSpPr>
      <p:sp>
        <p:nvSpPr>
          <p:cNvPr id="504" name="Google Shape;504;p43"/>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Oswald"/>
                <a:ea typeface="Oswald"/>
                <a:cs typeface="Oswald"/>
                <a:sym typeface="Oswald"/>
              </a:rPr>
              <a:t>Context Diagram</a:t>
            </a:r>
            <a:endParaRPr i="0" sz="1800" u="none" cap="none" strike="noStrike">
              <a:solidFill>
                <a:srgbClr val="000000"/>
              </a:solidFill>
              <a:latin typeface="Oswald"/>
              <a:ea typeface="Oswald"/>
              <a:cs typeface="Oswald"/>
              <a:sym typeface="Oswald"/>
            </a:endParaRPr>
          </a:p>
        </p:txBody>
      </p:sp>
      <p:sp>
        <p:nvSpPr>
          <p:cNvPr id="505" name="Google Shape;505;p4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06" name="Google Shape;506;p43"/>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507" name="Google Shape;507;p43"/>
          <p:cNvSpPr/>
          <p:nvPr/>
        </p:nvSpPr>
        <p:spPr>
          <a:xfrm>
            <a:off x="2040050" y="-108525"/>
            <a:ext cx="788400" cy="531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43"/>
          <p:cNvPicPr preferRelativeResize="0"/>
          <p:nvPr/>
        </p:nvPicPr>
        <p:blipFill>
          <a:blip r:embed="rId3">
            <a:alphaModFix/>
          </a:blip>
          <a:stretch>
            <a:fillRect/>
          </a:stretch>
        </p:blipFill>
        <p:spPr>
          <a:xfrm>
            <a:off x="2162500" y="614900"/>
            <a:ext cx="6942976" cy="3657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12" name="Shape 512"/>
        <p:cNvGrpSpPr/>
        <p:nvPr/>
      </p:nvGrpSpPr>
      <p:grpSpPr>
        <a:xfrm>
          <a:off x="0" y="0"/>
          <a:ext cx="0" cy="0"/>
          <a:chOff x="0" y="0"/>
          <a:chExt cx="0" cy="0"/>
        </a:xfrm>
      </p:grpSpPr>
      <p:sp>
        <p:nvSpPr>
          <p:cNvPr id="513" name="Google Shape;513;p44"/>
          <p:cNvSpPr txBox="1"/>
          <p:nvPr/>
        </p:nvSpPr>
        <p:spPr>
          <a:xfrm>
            <a:off x="2904450" y="130325"/>
            <a:ext cx="4256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Oswald"/>
                <a:ea typeface="Oswald"/>
                <a:cs typeface="Oswald"/>
                <a:sym typeface="Oswald"/>
              </a:rPr>
              <a:t>SCOPE &amp; DATA WAREHOUSES DESIGN</a:t>
            </a:r>
            <a:endParaRPr i="0" sz="1800" u="none" cap="none" strike="noStrike">
              <a:solidFill>
                <a:srgbClr val="000000"/>
              </a:solidFill>
              <a:latin typeface="Oswald"/>
              <a:ea typeface="Oswald"/>
              <a:cs typeface="Oswald"/>
              <a:sym typeface="Oswald"/>
            </a:endParaRPr>
          </a:p>
        </p:txBody>
      </p:sp>
      <p:sp>
        <p:nvSpPr>
          <p:cNvPr id="514" name="Google Shape;514;p4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15" name="Google Shape;515;p44"/>
          <p:cNvSpPr txBox="1"/>
          <p:nvPr>
            <p:ph type="title"/>
          </p:nvPr>
        </p:nvSpPr>
        <p:spPr>
          <a:xfrm>
            <a:off x="158250" y="575500"/>
            <a:ext cx="2164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516" name="Google Shape;516;p44"/>
          <p:cNvSpPr/>
          <p:nvPr/>
        </p:nvSpPr>
        <p:spPr>
          <a:xfrm>
            <a:off x="2040050" y="-108525"/>
            <a:ext cx="788400" cy="531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44"/>
          <p:cNvPicPr preferRelativeResize="0"/>
          <p:nvPr/>
        </p:nvPicPr>
        <p:blipFill>
          <a:blip r:embed="rId3">
            <a:alphaModFix/>
          </a:blip>
          <a:stretch>
            <a:fillRect/>
          </a:stretch>
        </p:blipFill>
        <p:spPr>
          <a:xfrm>
            <a:off x="2184725" y="592425"/>
            <a:ext cx="6920750" cy="415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21" name="Shape 521"/>
        <p:cNvGrpSpPr/>
        <p:nvPr/>
      </p:nvGrpSpPr>
      <p:grpSpPr>
        <a:xfrm>
          <a:off x="0" y="0"/>
          <a:ext cx="0" cy="0"/>
          <a:chOff x="0" y="0"/>
          <a:chExt cx="0" cy="0"/>
        </a:xfrm>
      </p:grpSpPr>
      <p:sp>
        <p:nvSpPr>
          <p:cNvPr id="522" name="Google Shape;522;p45"/>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800">
                <a:solidFill>
                  <a:schemeClr val="dk1"/>
                </a:solidFill>
                <a:latin typeface="Oswald"/>
                <a:ea typeface="Oswald"/>
                <a:cs typeface="Oswald"/>
                <a:sym typeface="Oswald"/>
              </a:rPr>
              <a:t>Automating ETL process</a:t>
            </a:r>
            <a:endParaRPr sz="1800">
              <a:latin typeface="Oswald"/>
              <a:ea typeface="Oswald"/>
              <a:cs typeface="Oswald"/>
              <a:sym typeface="Oswald"/>
            </a:endParaRPr>
          </a:p>
        </p:txBody>
      </p:sp>
      <p:sp>
        <p:nvSpPr>
          <p:cNvPr id="523" name="Google Shape;523;p4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24" name="Google Shape;524;p45"/>
          <p:cNvSpPr txBox="1"/>
          <p:nvPr/>
        </p:nvSpPr>
        <p:spPr>
          <a:xfrm>
            <a:off x="3377750" y="4454950"/>
            <a:ext cx="54747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Data pipeline workflow with Apache Airflow managing DAGS</a:t>
            </a:r>
            <a:endParaRPr>
              <a:latin typeface="Nunito Sans"/>
              <a:ea typeface="Nunito Sans"/>
              <a:cs typeface="Nunito Sans"/>
              <a:sym typeface="Nunito Sans"/>
            </a:endParaRPr>
          </a:p>
          <a:p>
            <a:pPr indent="0" lvl="0" marL="0" rtl="0" algn="l">
              <a:spcBef>
                <a:spcPts val="0"/>
              </a:spcBef>
              <a:spcAft>
                <a:spcPts val="0"/>
              </a:spcAft>
              <a:buNone/>
            </a:pPr>
            <a:r>
              <a:t/>
            </a:r>
            <a:endParaRPr>
              <a:latin typeface="Nunito Sans"/>
              <a:ea typeface="Nunito Sans"/>
              <a:cs typeface="Nunito Sans"/>
              <a:sym typeface="Nunito Sans"/>
            </a:endParaRPr>
          </a:p>
        </p:txBody>
      </p:sp>
      <p:sp>
        <p:nvSpPr>
          <p:cNvPr id="525" name="Google Shape;525;p45"/>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26" name="Google Shape;526;p45"/>
          <p:cNvPicPr preferRelativeResize="0"/>
          <p:nvPr/>
        </p:nvPicPr>
        <p:blipFill>
          <a:blip r:embed="rId3">
            <a:alphaModFix/>
          </a:blip>
          <a:stretch>
            <a:fillRect/>
          </a:stretch>
        </p:blipFill>
        <p:spPr>
          <a:xfrm>
            <a:off x="2664750" y="1216926"/>
            <a:ext cx="6440725" cy="27096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30" name="Shape 530"/>
        <p:cNvGrpSpPr/>
        <p:nvPr/>
      </p:nvGrpSpPr>
      <p:grpSpPr>
        <a:xfrm>
          <a:off x="0" y="0"/>
          <a:ext cx="0" cy="0"/>
          <a:chOff x="0" y="0"/>
          <a:chExt cx="0" cy="0"/>
        </a:xfrm>
      </p:grpSpPr>
      <p:sp>
        <p:nvSpPr>
          <p:cNvPr id="531" name="Google Shape;531;p46"/>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800">
                <a:solidFill>
                  <a:schemeClr val="dk1"/>
                </a:solidFill>
                <a:latin typeface="Oswald"/>
                <a:ea typeface="Oswald"/>
                <a:cs typeface="Oswald"/>
                <a:sym typeface="Oswald"/>
              </a:rPr>
              <a:t>Data workflow and automating data pipeline</a:t>
            </a:r>
            <a:endParaRPr sz="1800">
              <a:latin typeface="Oswald"/>
              <a:ea typeface="Oswald"/>
              <a:cs typeface="Oswald"/>
              <a:sym typeface="Oswald"/>
            </a:endParaRPr>
          </a:p>
        </p:txBody>
      </p:sp>
      <p:sp>
        <p:nvSpPr>
          <p:cNvPr id="532" name="Google Shape;532;p4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33" name="Google Shape;533;p46"/>
          <p:cNvSpPr txBox="1"/>
          <p:nvPr/>
        </p:nvSpPr>
        <p:spPr>
          <a:xfrm>
            <a:off x="4993050" y="4454950"/>
            <a:ext cx="18618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Data workflow</a:t>
            </a:r>
            <a:endParaRPr>
              <a:latin typeface="Nunito Sans"/>
              <a:ea typeface="Nunito Sans"/>
              <a:cs typeface="Nunito Sans"/>
              <a:sym typeface="Nunito Sans"/>
            </a:endParaRPr>
          </a:p>
          <a:p>
            <a:pPr indent="0" lvl="0" marL="0" rtl="0" algn="l">
              <a:spcBef>
                <a:spcPts val="0"/>
              </a:spcBef>
              <a:spcAft>
                <a:spcPts val="0"/>
              </a:spcAft>
              <a:buNone/>
            </a:pPr>
            <a:r>
              <a:t/>
            </a:r>
            <a:endParaRPr>
              <a:latin typeface="Nunito Sans"/>
              <a:ea typeface="Nunito Sans"/>
              <a:cs typeface="Nunito Sans"/>
              <a:sym typeface="Nunito Sans"/>
            </a:endParaRPr>
          </a:p>
        </p:txBody>
      </p:sp>
      <p:sp>
        <p:nvSpPr>
          <p:cNvPr id="534" name="Google Shape;534;p46"/>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35" name="Google Shape;535;p46"/>
          <p:cNvPicPr preferRelativeResize="0"/>
          <p:nvPr/>
        </p:nvPicPr>
        <p:blipFill>
          <a:blip r:embed="rId3">
            <a:alphaModFix/>
          </a:blip>
          <a:stretch>
            <a:fillRect/>
          </a:stretch>
        </p:blipFill>
        <p:spPr>
          <a:xfrm>
            <a:off x="2664738" y="980875"/>
            <a:ext cx="6346425" cy="3025625"/>
          </a:xfrm>
          <a:prstGeom prst="rect">
            <a:avLst/>
          </a:prstGeom>
          <a:noFill/>
          <a:ln>
            <a:noFill/>
          </a:ln>
        </p:spPr>
      </p:pic>
      <p:sp>
        <p:nvSpPr>
          <p:cNvPr id="536" name="Google Shape;536;p46"/>
          <p:cNvSpPr txBox="1"/>
          <p:nvPr/>
        </p:nvSpPr>
        <p:spPr>
          <a:xfrm>
            <a:off x="2743175" y="1078650"/>
            <a:ext cx="2068500" cy="27861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37" name="Google Shape;537;p46"/>
          <p:cNvSpPr txBox="1"/>
          <p:nvPr/>
        </p:nvSpPr>
        <p:spPr>
          <a:xfrm>
            <a:off x="5188950" y="1248700"/>
            <a:ext cx="1665900" cy="6156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ans"/>
                <a:ea typeface="Nunito Sans"/>
                <a:cs typeface="Nunito Sans"/>
                <a:sym typeface="Nunito Sans"/>
              </a:rPr>
              <a:t>                           </a:t>
            </a:r>
            <a:r>
              <a:rPr lang="en">
                <a:solidFill>
                  <a:schemeClr val="dk1"/>
                </a:solidFill>
                <a:latin typeface="Nunito Sans"/>
                <a:ea typeface="Nunito Sans"/>
                <a:cs typeface="Nunito Sans"/>
                <a:sym typeface="Nunito Sans"/>
              </a:rPr>
              <a:t>                           </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rPr lang="en">
                <a:solidFill>
                  <a:schemeClr val="dk1"/>
                </a:solidFill>
                <a:latin typeface="Nunito Sans"/>
                <a:ea typeface="Nunito Sans"/>
                <a:cs typeface="Nunito Sans"/>
                <a:sym typeface="Nunito Sans"/>
              </a:rPr>
              <a:t>                           </a:t>
            </a:r>
            <a:endParaRPr>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6"/>
                                        </p:tgtEl>
                                      </p:cBhvr>
                                    </p:animEffect>
                                    <p:set>
                                      <p:cBhvr>
                                        <p:cTn dur="1" fill="hold">
                                          <p:stCondLst>
                                            <p:cond delay="1000"/>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7"/>
                                        </p:tgtEl>
                                      </p:cBhvr>
                                    </p:animEffect>
                                    <p:set>
                                      <p:cBhvr>
                                        <p:cTn dur="1" fill="hold">
                                          <p:stCondLst>
                                            <p:cond delay="1000"/>
                                          </p:stCondLst>
                                        </p:cTn>
                                        <p:tgtEl>
                                          <p:spTgt spid="5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41" name="Shape 541"/>
        <p:cNvGrpSpPr/>
        <p:nvPr/>
      </p:nvGrpSpPr>
      <p:grpSpPr>
        <a:xfrm>
          <a:off x="0" y="0"/>
          <a:ext cx="0" cy="0"/>
          <a:chOff x="0" y="0"/>
          <a:chExt cx="0" cy="0"/>
        </a:xfrm>
      </p:grpSpPr>
      <p:sp>
        <p:nvSpPr>
          <p:cNvPr id="542" name="Google Shape;542;p47"/>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800">
                <a:solidFill>
                  <a:schemeClr val="dk1"/>
                </a:solidFill>
                <a:latin typeface="Oswald"/>
                <a:ea typeface="Oswald"/>
                <a:cs typeface="Oswald"/>
                <a:sym typeface="Oswald"/>
              </a:rPr>
              <a:t>Data workflow and automating data pipeline</a:t>
            </a:r>
            <a:endParaRPr sz="1800">
              <a:latin typeface="Oswald"/>
              <a:ea typeface="Oswald"/>
              <a:cs typeface="Oswald"/>
              <a:sym typeface="Oswald"/>
            </a:endParaRPr>
          </a:p>
        </p:txBody>
      </p:sp>
      <p:sp>
        <p:nvSpPr>
          <p:cNvPr id="543" name="Google Shape;543;p4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44" name="Google Shape;544;p47"/>
          <p:cNvSpPr txBox="1"/>
          <p:nvPr/>
        </p:nvSpPr>
        <p:spPr>
          <a:xfrm>
            <a:off x="4981550" y="4454950"/>
            <a:ext cx="23466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Automating ETL workflow</a:t>
            </a:r>
            <a:endParaRPr>
              <a:latin typeface="Nunito Sans"/>
              <a:ea typeface="Nunito Sans"/>
              <a:cs typeface="Nunito Sans"/>
              <a:sym typeface="Nunito Sans"/>
            </a:endParaRPr>
          </a:p>
          <a:p>
            <a:pPr indent="0" lvl="0" marL="0" rtl="0" algn="l">
              <a:spcBef>
                <a:spcPts val="0"/>
              </a:spcBef>
              <a:spcAft>
                <a:spcPts val="0"/>
              </a:spcAft>
              <a:buNone/>
            </a:pPr>
            <a:r>
              <a:t/>
            </a:r>
            <a:endParaRPr>
              <a:latin typeface="Nunito Sans"/>
              <a:ea typeface="Nunito Sans"/>
              <a:cs typeface="Nunito Sans"/>
              <a:sym typeface="Nunito Sans"/>
            </a:endParaRPr>
          </a:p>
        </p:txBody>
      </p:sp>
      <p:sp>
        <p:nvSpPr>
          <p:cNvPr id="545" name="Google Shape;545;p47"/>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46" name="Google Shape;546;p47"/>
          <p:cNvPicPr preferRelativeResize="0"/>
          <p:nvPr/>
        </p:nvPicPr>
        <p:blipFill>
          <a:blip r:embed="rId3">
            <a:alphaModFix/>
          </a:blip>
          <a:stretch>
            <a:fillRect/>
          </a:stretch>
        </p:blipFill>
        <p:spPr>
          <a:xfrm>
            <a:off x="2664761" y="882675"/>
            <a:ext cx="6451914" cy="3222013"/>
          </a:xfrm>
          <a:prstGeom prst="rect">
            <a:avLst/>
          </a:prstGeom>
          <a:noFill/>
          <a:ln>
            <a:noFill/>
          </a:ln>
        </p:spPr>
      </p:pic>
      <p:sp>
        <p:nvSpPr>
          <p:cNvPr id="547" name="Google Shape;547;p47"/>
          <p:cNvSpPr txBox="1"/>
          <p:nvPr/>
        </p:nvSpPr>
        <p:spPr>
          <a:xfrm>
            <a:off x="2664750" y="993275"/>
            <a:ext cx="1693500" cy="21858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rPr lang="en" sz="1300">
                <a:solidFill>
                  <a:srgbClr val="FF9800"/>
                </a:solidFill>
                <a:latin typeface="Nunito Sans"/>
                <a:ea typeface="Nunito Sans"/>
                <a:cs typeface="Nunito Sans"/>
                <a:sym typeface="Nunito Sans"/>
              </a:rPr>
              <a:t>                                                                                                                   </a:t>
            </a:r>
            <a:endParaRPr sz="1300">
              <a:solidFill>
                <a:srgbClr val="FF9800"/>
              </a:solidFill>
              <a:latin typeface="Nunito Sans"/>
              <a:ea typeface="Nunito Sans"/>
              <a:cs typeface="Nunito Sans"/>
              <a:sym typeface="Nunito Sans"/>
            </a:endParaRPr>
          </a:p>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48" name="Google Shape;548;p47"/>
          <p:cNvSpPr txBox="1"/>
          <p:nvPr/>
        </p:nvSpPr>
        <p:spPr>
          <a:xfrm>
            <a:off x="4664375" y="1966725"/>
            <a:ext cx="1537500" cy="3849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49" name="Google Shape;549;p47"/>
          <p:cNvSpPr txBox="1"/>
          <p:nvPr/>
        </p:nvSpPr>
        <p:spPr>
          <a:xfrm>
            <a:off x="2664750" y="3163775"/>
            <a:ext cx="1537500" cy="3849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50" name="Google Shape;550;p47"/>
          <p:cNvSpPr txBox="1"/>
          <p:nvPr/>
        </p:nvSpPr>
        <p:spPr>
          <a:xfrm>
            <a:off x="4609650" y="3163775"/>
            <a:ext cx="1537500" cy="3849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51" name="Google Shape;551;p47"/>
          <p:cNvSpPr txBox="1"/>
          <p:nvPr/>
        </p:nvSpPr>
        <p:spPr>
          <a:xfrm>
            <a:off x="2664750" y="3548675"/>
            <a:ext cx="1537500" cy="3849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
        <p:nvSpPr>
          <p:cNvPr id="552" name="Google Shape;552;p47"/>
          <p:cNvSpPr txBox="1"/>
          <p:nvPr/>
        </p:nvSpPr>
        <p:spPr>
          <a:xfrm>
            <a:off x="4609650" y="3548675"/>
            <a:ext cx="1537500" cy="384900"/>
          </a:xfrm>
          <a:prstGeom prst="rect">
            <a:avLst/>
          </a:prstGeom>
          <a:noFill/>
          <a:ln cap="flat" cmpd="sng" w="9525">
            <a:solidFill>
              <a:srgbClr val="FF98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rgbClr val="FF98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7"/>
                                        </p:tgtEl>
                                      </p:cBhvr>
                                    </p:animEffect>
                                    <p:set>
                                      <p:cBhvr>
                                        <p:cTn dur="1" fill="hold">
                                          <p:stCondLst>
                                            <p:cond delay="1000"/>
                                          </p:stCondLst>
                                        </p:cTn>
                                        <p:tgtEl>
                                          <p:spTgt spid="5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8"/>
                                        </p:tgtEl>
                                      </p:cBhvr>
                                    </p:animEffect>
                                    <p:set>
                                      <p:cBhvr>
                                        <p:cTn dur="1" fill="hold">
                                          <p:stCondLst>
                                            <p:cond delay="1000"/>
                                          </p:stCondLst>
                                        </p:cTn>
                                        <p:tgtEl>
                                          <p:spTgt spid="5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9"/>
                                        </p:tgtEl>
                                      </p:cBhvr>
                                    </p:animEffect>
                                    <p:set>
                                      <p:cBhvr>
                                        <p:cTn dur="1" fill="hold">
                                          <p:stCondLst>
                                            <p:cond delay="1000"/>
                                          </p:stCondLst>
                                        </p:cTn>
                                        <p:tgtEl>
                                          <p:spTgt spid="5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0"/>
                                        </p:tgtEl>
                                      </p:cBhvr>
                                    </p:animEffect>
                                    <p:set>
                                      <p:cBhvr>
                                        <p:cTn dur="1" fill="hold">
                                          <p:stCondLst>
                                            <p:cond delay="1000"/>
                                          </p:stCondLst>
                                        </p:cTn>
                                        <p:tgtEl>
                                          <p:spTgt spid="5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1"/>
                                        </p:tgtEl>
                                      </p:cBhvr>
                                    </p:animEffect>
                                    <p:set>
                                      <p:cBhvr>
                                        <p:cTn dur="1" fill="hold">
                                          <p:stCondLst>
                                            <p:cond delay="1000"/>
                                          </p:stCondLst>
                                        </p:cTn>
                                        <p:tgtEl>
                                          <p:spTgt spid="5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1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193" name="Shape 193"/>
        <p:cNvGrpSpPr/>
        <p:nvPr/>
      </p:nvGrpSpPr>
      <p:grpSpPr>
        <a:xfrm>
          <a:off x="0" y="0"/>
          <a:ext cx="0" cy="0"/>
          <a:chOff x="0" y="0"/>
          <a:chExt cx="0" cy="0"/>
        </a:xfrm>
      </p:grpSpPr>
      <p:grpSp>
        <p:nvGrpSpPr>
          <p:cNvPr id="194" name="Google Shape;194;p30"/>
          <p:cNvGrpSpPr/>
          <p:nvPr/>
        </p:nvGrpSpPr>
        <p:grpSpPr>
          <a:xfrm rot="1508271">
            <a:off x="798793" y="1851447"/>
            <a:ext cx="654248" cy="653804"/>
            <a:chOff x="576250" y="4319400"/>
            <a:chExt cx="442200" cy="441900"/>
          </a:xfrm>
        </p:grpSpPr>
        <p:sp>
          <p:nvSpPr>
            <p:cNvPr id="195" name="Google Shape;195;p30"/>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196" name="Google Shape;196;p30"/>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197" name="Google Shape;197;p30"/>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198" name="Google Shape;198;p30"/>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sp>
        <p:nvSpPr>
          <p:cNvPr id="199" name="Google Shape;199;p3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grpSp>
        <p:nvGrpSpPr>
          <p:cNvPr id="200" name="Google Shape;200;p30"/>
          <p:cNvGrpSpPr/>
          <p:nvPr/>
        </p:nvGrpSpPr>
        <p:grpSpPr>
          <a:xfrm>
            <a:off x="6993376" y="2625"/>
            <a:ext cx="1285282" cy="1359089"/>
            <a:chOff x="6643075" y="3644709"/>
            <a:chExt cx="408000" cy="408000"/>
          </a:xfrm>
        </p:grpSpPr>
        <p:sp>
          <p:nvSpPr>
            <p:cNvPr id="201" name="Google Shape;201;p30"/>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202" name="Google Shape;202;p30"/>
            <p:cNvSpPr/>
            <p:nvPr/>
          </p:nvSpPr>
          <p:spPr>
            <a:xfrm>
              <a:off x="6643075" y="3644709"/>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grpSp>
        <p:nvGrpSpPr>
          <p:cNvPr id="203" name="Google Shape;203;p30"/>
          <p:cNvGrpSpPr/>
          <p:nvPr/>
        </p:nvGrpSpPr>
        <p:grpSpPr>
          <a:xfrm>
            <a:off x="209366" y="402750"/>
            <a:ext cx="4043655" cy="4479223"/>
            <a:chOff x="2755557" y="876301"/>
            <a:chExt cx="5251500" cy="4894256"/>
          </a:xfrm>
        </p:grpSpPr>
        <p:sp>
          <p:nvSpPr>
            <p:cNvPr id="204" name="Google Shape;204;p30"/>
            <p:cNvSpPr/>
            <p:nvPr/>
          </p:nvSpPr>
          <p:spPr>
            <a:xfrm>
              <a:off x="2755557" y="876301"/>
              <a:ext cx="5251500" cy="640500"/>
            </a:xfrm>
            <a:prstGeom prst="roundRect">
              <a:avLst>
                <a:gd fmla="val 29828" name="adj"/>
              </a:avLst>
            </a:prstGeom>
            <a:solidFill>
              <a:srgbClr val="0000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5" name="Google Shape;205;p30"/>
            <p:cNvSpPr/>
            <p:nvPr/>
          </p:nvSpPr>
          <p:spPr>
            <a:xfrm>
              <a:off x="2755557" y="1383957"/>
              <a:ext cx="5251500" cy="4386600"/>
            </a:xfrm>
            <a:prstGeom prst="rect">
              <a:avLst/>
            </a:prstGeom>
            <a:solidFill>
              <a:srgbClr val="0000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6" name="Google Shape;206;p30"/>
            <p:cNvSpPr/>
            <p:nvPr/>
          </p:nvSpPr>
          <p:spPr>
            <a:xfrm>
              <a:off x="2928551" y="1013254"/>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7" name="Google Shape;207;p30"/>
            <p:cNvSpPr/>
            <p:nvPr/>
          </p:nvSpPr>
          <p:spPr>
            <a:xfrm>
              <a:off x="3260123" y="1010165"/>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8" name="Google Shape;208;p30"/>
            <p:cNvSpPr/>
            <p:nvPr/>
          </p:nvSpPr>
          <p:spPr>
            <a:xfrm>
              <a:off x="3591696" y="1010165"/>
              <a:ext cx="185400" cy="1977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09" name="Google Shape;209;p30"/>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210" name="Google Shape;210;p30"/>
          <p:cNvSpPr/>
          <p:nvPr/>
        </p:nvSpPr>
        <p:spPr>
          <a:xfrm rot="2698068">
            <a:off x="8057522" y="117067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211" name="Google Shape;211;p30"/>
          <p:cNvSpPr/>
          <p:nvPr/>
        </p:nvSpPr>
        <p:spPr>
          <a:xfrm>
            <a:off x="8356161" y="964922"/>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212" name="Google Shape;212;p30"/>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213" name="Google Shape;213;p30"/>
          <p:cNvSpPr/>
          <p:nvPr/>
        </p:nvSpPr>
        <p:spPr>
          <a:xfrm>
            <a:off x="1936475" y="1048908"/>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nvGrpSpPr>
          <p:cNvPr id="214" name="Google Shape;214;p30"/>
          <p:cNvGrpSpPr/>
          <p:nvPr/>
        </p:nvGrpSpPr>
        <p:grpSpPr>
          <a:xfrm>
            <a:off x="162751" y="261526"/>
            <a:ext cx="3994291" cy="4534528"/>
            <a:chOff x="2755557" y="876301"/>
            <a:chExt cx="5251500" cy="4894256"/>
          </a:xfrm>
        </p:grpSpPr>
        <p:sp>
          <p:nvSpPr>
            <p:cNvPr id="215" name="Google Shape;215;p30"/>
            <p:cNvSpPr/>
            <p:nvPr/>
          </p:nvSpPr>
          <p:spPr>
            <a:xfrm>
              <a:off x="2755557" y="876301"/>
              <a:ext cx="5251500" cy="640500"/>
            </a:xfrm>
            <a:prstGeom prst="roundRect">
              <a:avLst>
                <a:gd fmla="val 29828"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6" name="Google Shape;216;p30"/>
            <p:cNvSpPr/>
            <p:nvPr/>
          </p:nvSpPr>
          <p:spPr>
            <a:xfrm>
              <a:off x="2755557" y="1383957"/>
              <a:ext cx="5251500" cy="4386600"/>
            </a:xfrm>
            <a:prstGeom prst="rect">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17" name="Google Shape;217;p30"/>
          <p:cNvSpPr txBox="1"/>
          <p:nvPr>
            <p:ph idx="4294967295" type="ctrTitle"/>
          </p:nvPr>
        </p:nvSpPr>
        <p:spPr>
          <a:xfrm>
            <a:off x="468925" y="1849630"/>
            <a:ext cx="3636600" cy="22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Capstone project I</a:t>
            </a:r>
            <a:endParaRPr/>
          </a:p>
          <a:p>
            <a:pPr indent="0" lvl="0" marL="0" rtl="0" algn="l">
              <a:lnSpc>
                <a:spcPct val="100000"/>
              </a:lnSpc>
              <a:spcBef>
                <a:spcPts val="0"/>
              </a:spcBef>
              <a:spcAft>
                <a:spcPts val="0"/>
              </a:spcAft>
              <a:buSzPts val="3000"/>
              <a:buNone/>
            </a:pPr>
            <a:r>
              <a:rPr lang="en" sz="1400"/>
              <a:t>SMART DASHBOARD APPLICATION</a:t>
            </a:r>
            <a:endParaRPr sz="1400"/>
          </a:p>
          <a:p>
            <a:pPr indent="0" lvl="0" marL="0" rtl="0" algn="l">
              <a:lnSpc>
                <a:spcPct val="100000"/>
              </a:lnSpc>
              <a:spcBef>
                <a:spcPts val="0"/>
              </a:spcBef>
              <a:spcAft>
                <a:spcPts val="0"/>
              </a:spcAft>
              <a:buSzPts val="3000"/>
              <a:buNone/>
            </a:pPr>
            <a:r>
              <a:t/>
            </a:r>
            <a:endParaRPr sz="1400"/>
          </a:p>
          <a:p>
            <a:pPr indent="0" lvl="0" marL="0" rtl="0" algn="l">
              <a:lnSpc>
                <a:spcPct val="100000"/>
              </a:lnSpc>
              <a:spcBef>
                <a:spcPts val="0"/>
              </a:spcBef>
              <a:spcAft>
                <a:spcPts val="0"/>
              </a:spcAft>
              <a:buSzPts val="3000"/>
              <a:buNone/>
            </a:pPr>
            <a:r>
              <a:t/>
            </a:r>
            <a:endParaRPr sz="1400"/>
          </a:p>
          <a:p>
            <a:pPr indent="0" lvl="0" marL="0" rtl="0" algn="l">
              <a:lnSpc>
                <a:spcPct val="100000"/>
              </a:lnSpc>
              <a:spcBef>
                <a:spcPts val="0"/>
              </a:spcBef>
              <a:spcAft>
                <a:spcPts val="0"/>
              </a:spcAft>
              <a:buSzPts val="3000"/>
              <a:buNone/>
            </a:pPr>
            <a:r>
              <a:rPr lang="en" sz="1400"/>
              <a:t>Team: C1SE-06</a:t>
            </a:r>
            <a:endParaRPr sz="1400"/>
          </a:p>
          <a:p>
            <a:pPr indent="0" lvl="0" marL="0" rtl="0" algn="l">
              <a:lnSpc>
                <a:spcPct val="100000"/>
              </a:lnSpc>
              <a:spcBef>
                <a:spcPts val="0"/>
              </a:spcBef>
              <a:spcAft>
                <a:spcPts val="0"/>
              </a:spcAft>
              <a:buSzPts val="3000"/>
              <a:buNone/>
            </a:pPr>
            <a:r>
              <a:t/>
            </a:r>
            <a:endParaRPr sz="1400"/>
          </a:p>
          <a:p>
            <a:pPr indent="0" lvl="0" marL="0" rtl="0" algn="l">
              <a:lnSpc>
                <a:spcPct val="100000"/>
              </a:lnSpc>
              <a:spcBef>
                <a:spcPts val="0"/>
              </a:spcBef>
              <a:spcAft>
                <a:spcPts val="0"/>
              </a:spcAft>
              <a:buSzPts val="3000"/>
              <a:buNone/>
            </a:pPr>
            <a:r>
              <a:rPr lang="en" sz="1400"/>
              <a:t>Mentor: </a:t>
            </a:r>
            <a:endParaRPr sz="1400"/>
          </a:p>
          <a:p>
            <a:pPr indent="-317500" lvl="0" marL="457200" rtl="0" algn="l">
              <a:lnSpc>
                <a:spcPct val="100000"/>
              </a:lnSpc>
              <a:spcBef>
                <a:spcPts val="0"/>
              </a:spcBef>
              <a:spcAft>
                <a:spcPts val="0"/>
              </a:spcAft>
              <a:buSzPts val="1400"/>
              <a:buChar char="●"/>
            </a:pPr>
            <a:r>
              <a:rPr lang="en" sz="1400"/>
              <a:t>PhD Binh Nguyen Thanh</a:t>
            </a:r>
            <a:endParaRPr sz="1400"/>
          </a:p>
          <a:p>
            <a:pPr indent="-317500" lvl="0" marL="457200" rtl="0" algn="l">
              <a:lnSpc>
                <a:spcPct val="100000"/>
              </a:lnSpc>
              <a:spcBef>
                <a:spcPts val="0"/>
              </a:spcBef>
              <a:spcAft>
                <a:spcPts val="0"/>
              </a:spcAft>
              <a:buSzPts val="1400"/>
              <a:buChar char="●"/>
            </a:pPr>
            <a:r>
              <a:rPr lang="en" sz="1400"/>
              <a:t>MSc Huy Truong Dinh</a:t>
            </a:r>
            <a:endParaRPr sz="1400"/>
          </a:p>
        </p:txBody>
      </p:sp>
      <p:pic>
        <p:nvPicPr>
          <p:cNvPr id="218" name="Google Shape;218;p30"/>
          <p:cNvPicPr preferRelativeResize="0"/>
          <p:nvPr/>
        </p:nvPicPr>
        <p:blipFill rotWithShape="1">
          <a:blip r:embed="rId3">
            <a:alphaModFix/>
          </a:blip>
          <a:srcRect b="69" l="0" r="0" t="59"/>
          <a:stretch/>
        </p:blipFill>
        <p:spPr>
          <a:xfrm>
            <a:off x="397376" y="853743"/>
            <a:ext cx="764549" cy="764549"/>
          </a:xfrm>
          <a:prstGeom prst="rect">
            <a:avLst/>
          </a:prstGeom>
          <a:noFill/>
          <a:ln>
            <a:noFill/>
          </a:ln>
        </p:spPr>
      </p:pic>
      <p:grpSp>
        <p:nvGrpSpPr>
          <p:cNvPr id="219" name="Google Shape;219;p30"/>
          <p:cNvGrpSpPr/>
          <p:nvPr/>
        </p:nvGrpSpPr>
        <p:grpSpPr>
          <a:xfrm>
            <a:off x="276900" y="444000"/>
            <a:ext cx="702220" cy="178408"/>
            <a:chOff x="2875017" y="1028720"/>
            <a:chExt cx="426027" cy="192561"/>
          </a:xfrm>
        </p:grpSpPr>
        <p:sp>
          <p:nvSpPr>
            <p:cNvPr id="220" name="Google Shape;220;p30"/>
            <p:cNvSpPr/>
            <p:nvPr/>
          </p:nvSpPr>
          <p:spPr>
            <a:xfrm>
              <a:off x="2875017" y="1031681"/>
              <a:ext cx="93000" cy="189600"/>
            </a:xfrm>
            <a:prstGeom prst="ellipse">
              <a:avLst/>
            </a:prstGeom>
            <a:solidFill>
              <a:srgbClr val="ED00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1" name="Google Shape;221;p30"/>
            <p:cNvSpPr/>
            <p:nvPr/>
          </p:nvSpPr>
          <p:spPr>
            <a:xfrm>
              <a:off x="3041530" y="1028720"/>
              <a:ext cx="93000" cy="189600"/>
            </a:xfrm>
            <a:prstGeom prst="ellipse">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2" name="Google Shape;222;p30"/>
            <p:cNvSpPr/>
            <p:nvPr/>
          </p:nvSpPr>
          <p:spPr>
            <a:xfrm>
              <a:off x="3208044" y="1028720"/>
              <a:ext cx="93000" cy="189600"/>
            </a:xfrm>
            <a:prstGeom prst="ellipse">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23" name="Google Shape;223;p30"/>
          <p:cNvSpPr txBox="1"/>
          <p:nvPr>
            <p:ph idx="4294967295" type="ctrTitle"/>
          </p:nvPr>
        </p:nvSpPr>
        <p:spPr>
          <a:xfrm>
            <a:off x="276900" y="1671975"/>
            <a:ext cx="3994200" cy="307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000">
                <a:solidFill>
                  <a:srgbClr val="F67031"/>
                </a:solidFill>
              </a:rPr>
              <a:t>Capstone Project II</a:t>
            </a:r>
            <a:endParaRPr b="1" sz="3000">
              <a:solidFill>
                <a:srgbClr val="F67031"/>
              </a:solidFill>
            </a:endParaRPr>
          </a:p>
          <a:p>
            <a:pPr indent="0" lvl="0" marL="0" rtl="0" algn="l">
              <a:spcBef>
                <a:spcPts val="0"/>
              </a:spcBef>
              <a:spcAft>
                <a:spcPts val="0"/>
              </a:spcAft>
              <a:buClr>
                <a:schemeClr val="dk1"/>
              </a:buClr>
              <a:buSzPts val="3000"/>
              <a:buFont typeface="Arial"/>
              <a:buNone/>
            </a:pPr>
            <a:r>
              <a:t/>
            </a:r>
            <a:endParaRPr b="1" sz="1700">
              <a:solidFill>
                <a:srgbClr val="F67031"/>
              </a:solidFill>
            </a:endParaRPr>
          </a:p>
          <a:p>
            <a:pPr indent="0" lvl="0" marL="0" rtl="0" algn="l">
              <a:spcBef>
                <a:spcPts val="0"/>
              </a:spcBef>
              <a:spcAft>
                <a:spcPts val="0"/>
              </a:spcAft>
              <a:buClr>
                <a:schemeClr val="dk1"/>
              </a:buClr>
              <a:buSzPts val="3000"/>
              <a:buFont typeface="Arial"/>
              <a:buNone/>
            </a:pPr>
            <a:r>
              <a:rPr b="1" lang="en" sz="1700">
                <a:solidFill>
                  <a:srgbClr val="F67031"/>
                </a:solidFill>
              </a:rPr>
              <a:t>EXPERT-DRIVEN </a:t>
            </a:r>
            <a:br>
              <a:rPr b="1" lang="en" sz="1700">
                <a:solidFill>
                  <a:srgbClr val="F67031"/>
                </a:solidFill>
              </a:rPr>
            </a:br>
            <a:r>
              <a:rPr b="1" lang="en" sz="1700">
                <a:solidFill>
                  <a:srgbClr val="F67031"/>
                </a:solidFill>
              </a:rPr>
              <a:t>SMART DASHBOARD APPLICATION</a:t>
            </a:r>
            <a:endParaRPr b="1" sz="1700">
              <a:solidFill>
                <a:srgbClr val="F67031"/>
              </a:solidFill>
            </a:endParaRPr>
          </a:p>
          <a:p>
            <a:pPr indent="0" lvl="0" marL="0" rtl="0" algn="l">
              <a:spcBef>
                <a:spcPts val="0"/>
              </a:spcBef>
              <a:spcAft>
                <a:spcPts val="0"/>
              </a:spcAft>
              <a:buClr>
                <a:schemeClr val="dk1"/>
              </a:buClr>
              <a:buSzPts val="3000"/>
              <a:buFont typeface="Arial"/>
              <a:buNone/>
            </a:pPr>
            <a:r>
              <a:t/>
            </a:r>
            <a:endParaRPr b="1" sz="1400">
              <a:solidFill>
                <a:srgbClr val="F67031"/>
              </a:solidFill>
            </a:endParaRPr>
          </a:p>
          <a:p>
            <a:pPr indent="0" lvl="0" marL="0" rtl="0" algn="l">
              <a:spcBef>
                <a:spcPts val="0"/>
              </a:spcBef>
              <a:spcAft>
                <a:spcPts val="0"/>
              </a:spcAft>
              <a:buClr>
                <a:schemeClr val="dk1"/>
              </a:buClr>
              <a:buSzPts val="3000"/>
              <a:buFont typeface="Arial"/>
              <a:buNone/>
            </a:pPr>
            <a:r>
              <a:t/>
            </a:r>
            <a:endParaRPr b="1" sz="1400">
              <a:solidFill>
                <a:srgbClr val="F67031"/>
              </a:solidFill>
            </a:endParaRPr>
          </a:p>
          <a:p>
            <a:pPr indent="0" lvl="0" marL="0" rtl="0" algn="l">
              <a:spcBef>
                <a:spcPts val="0"/>
              </a:spcBef>
              <a:spcAft>
                <a:spcPts val="0"/>
              </a:spcAft>
              <a:buClr>
                <a:schemeClr val="dk1"/>
              </a:buClr>
              <a:buSzPts val="3000"/>
              <a:buFont typeface="Arial"/>
              <a:buNone/>
            </a:pPr>
            <a:r>
              <a:rPr b="1" lang="en" sz="1900">
                <a:solidFill>
                  <a:srgbClr val="F67031"/>
                </a:solidFill>
              </a:rPr>
              <a:t>Team: C2SE-06</a:t>
            </a:r>
            <a:endParaRPr b="1" sz="1900">
              <a:solidFill>
                <a:srgbClr val="F67031"/>
              </a:solidFill>
            </a:endParaRPr>
          </a:p>
          <a:p>
            <a:pPr indent="0" lvl="0" marL="0" rtl="0" algn="l">
              <a:spcBef>
                <a:spcPts val="0"/>
              </a:spcBef>
              <a:spcAft>
                <a:spcPts val="0"/>
              </a:spcAft>
              <a:buClr>
                <a:schemeClr val="dk1"/>
              </a:buClr>
              <a:buSzPts val="3000"/>
              <a:buFont typeface="Arial"/>
              <a:buNone/>
            </a:pPr>
            <a:r>
              <a:t/>
            </a:r>
            <a:endParaRPr b="1" sz="1400">
              <a:solidFill>
                <a:srgbClr val="F67031"/>
              </a:solidFill>
            </a:endParaRPr>
          </a:p>
          <a:p>
            <a:pPr indent="0" lvl="0" marL="0" rtl="0" algn="l">
              <a:spcBef>
                <a:spcPts val="0"/>
              </a:spcBef>
              <a:spcAft>
                <a:spcPts val="0"/>
              </a:spcAft>
              <a:buClr>
                <a:schemeClr val="dk1"/>
              </a:buClr>
              <a:buSzPts val="3000"/>
              <a:buFont typeface="Arial"/>
              <a:buNone/>
            </a:pPr>
            <a:r>
              <a:rPr b="1" lang="en" sz="1400">
                <a:solidFill>
                  <a:srgbClr val="F67031"/>
                </a:solidFill>
              </a:rPr>
              <a:t>Mentor: </a:t>
            </a:r>
            <a:endParaRPr b="1" sz="1400">
              <a:solidFill>
                <a:srgbClr val="F67031"/>
              </a:solidFill>
            </a:endParaRPr>
          </a:p>
          <a:p>
            <a:pPr indent="-317500" lvl="0" marL="457200" rtl="0" algn="l">
              <a:spcBef>
                <a:spcPts val="0"/>
              </a:spcBef>
              <a:spcAft>
                <a:spcPts val="0"/>
              </a:spcAft>
              <a:buClr>
                <a:srgbClr val="F67031"/>
              </a:buClr>
              <a:buSzPts val="1400"/>
              <a:buChar char="●"/>
            </a:pPr>
            <a:r>
              <a:rPr b="1" lang="en" sz="1400">
                <a:solidFill>
                  <a:srgbClr val="F67031"/>
                </a:solidFill>
              </a:rPr>
              <a:t>PhD Binh Nguyen Thanh</a:t>
            </a:r>
            <a:endParaRPr b="1" sz="1400">
              <a:solidFill>
                <a:srgbClr val="F67031"/>
              </a:solidFill>
            </a:endParaRPr>
          </a:p>
          <a:p>
            <a:pPr indent="-317500" lvl="0" marL="457200" rtl="0" algn="l">
              <a:spcBef>
                <a:spcPts val="0"/>
              </a:spcBef>
              <a:spcAft>
                <a:spcPts val="0"/>
              </a:spcAft>
              <a:buClr>
                <a:srgbClr val="F67031"/>
              </a:buClr>
              <a:buSzPts val="1400"/>
              <a:buChar char="●"/>
            </a:pPr>
            <a:r>
              <a:rPr b="1" lang="en" sz="1400">
                <a:solidFill>
                  <a:srgbClr val="F67031"/>
                </a:solidFill>
              </a:rPr>
              <a:t>MSc Huy Truong Dinh</a:t>
            </a:r>
            <a:endParaRPr b="1" sz="1400">
              <a:solidFill>
                <a:srgbClr val="F67031"/>
              </a:solidFill>
            </a:endParaRPr>
          </a:p>
          <a:p>
            <a:pPr indent="0" lvl="0" marL="0" rtl="0" algn="l">
              <a:lnSpc>
                <a:spcPct val="100000"/>
              </a:lnSpc>
              <a:spcBef>
                <a:spcPts val="0"/>
              </a:spcBef>
              <a:spcAft>
                <a:spcPts val="0"/>
              </a:spcAft>
              <a:buSzPts val="3000"/>
              <a:buNone/>
            </a:pPr>
            <a:r>
              <a:t/>
            </a:r>
            <a:endParaRPr>
              <a:solidFill>
                <a:srgbClr val="F67031"/>
              </a:solidFill>
            </a:endParaRPr>
          </a:p>
        </p:txBody>
      </p:sp>
      <p:pic>
        <p:nvPicPr>
          <p:cNvPr id="224" name="Google Shape;224;p30"/>
          <p:cNvPicPr preferRelativeResize="0"/>
          <p:nvPr/>
        </p:nvPicPr>
        <p:blipFill>
          <a:blip r:embed="rId4">
            <a:alphaModFix/>
          </a:blip>
          <a:stretch>
            <a:fillRect/>
          </a:stretch>
        </p:blipFill>
        <p:spPr>
          <a:xfrm>
            <a:off x="3749425" y="658088"/>
            <a:ext cx="6858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56" name="Shape 556"/>
        <p:cNvGrpSpPr/>
        <p:nvPr/>
      </p:nvGrpSpPr>
      <p:grpSpPr>
        <a:xfrm>
          <a:off x="0" y="0"/>
          <a:ext cx="0" cy="0"/>
          <a:chOff x="0" y="0"/>
          <a:chExt cx="0" cy="0"/>
        </a:xfrm>
      </p:grpSpPr>
      <p:sp>
        <p:nvSpPr>
          <p:cNvPr id="557" name="Google Shape;557;p48"/>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800">
                <a:solidFill>
                  <a:schemeClr val="dk1"/>
                </a:solidFill>
                <a:latin typeface="Oswald"/>
                <a:ea typeface="Oswald"/>
                <a:cs typeface="Oswald"/>
                <a:sym typeface="Oswald"/>
              </a:rPr>
              <a:t>RDF DATA CUBE STRUCTURE</a:t>
            </a:r>
            <a:endParaRPr sz="1800">
              <a:latin typeface="Oswald"/>
              <a:ea typeface="Oswald"/>
              <a:cs typeface="Oswald"/>
              <a:sym typeface="Oswald"/>
            </a:endParaRPr>
          </a:p>
        </p:txBody>
      </p:sp>
      <p:sp>
        <p:nvSpPr>
          <p:cNvPr id="558" name="Google Shape;558;p4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59" name="Google Shape;559;p48"/>
          <p:cNvSpPr txBox="1"/>
          <p:nvPr/>
        </p:nvSpPr>
        <p:spPr>
          <a:xfrm>
            <a:off x="4993050" y="4454950"/>
            <a:ext cx="18618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Climate Data Cube</a:t>
            </a:r>
            <a:endParaRPr>
              <a:latin typeface="Nunito Sans"/>
              <a:ea typeface="Nunito Sans"/>
              <a:cs typeface="Nunito Sans"/>
              <a:sym typeface="Nunito Sans"/>
            </a:endParaRPr>
          </a:p>
        </p:txBody>
      </p:sp>
      <p:pic>
        <p:nvPicPr>
          <p:cNvPr id="560" name="Google Shape;560;p48"/>
          <p:cNvPicPr preferRelativeResize="0"/>
          <p:nvPr/>
        </p:nvPicPr>
        <p:blipFill>
          <a:blip r:embed="rId3">
            <a:alphaModFix/>
          </a:blip>
          <a:stretch>
            <a:fillRect/>
          </a:stretch>
        </p:blipFill>
        <p:spPr>
          <a:xfrm>
            <a:off x="3604076" y="596450"/>
            <a:ext cx="4639750" cy="3939101"/>
          </a:xfrm>
          <a:prstGeom prst="rect">
            <a:avLst/>
          </a:prstGeom>
          <a:noFill/>
          <a:ln>
            <a:noFill/>
          </a:ln>
        </p:spPr>
      </p:pic>
      <p:sp>
        <p:nvSpPr>
          <p:cNvPr id="561" name="Google Shape;561;p48"/>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65" name="Shape 565"/>
        <p:cNvGrpSpPr/>
        <p:nvPr/>
      </p:nvGrpSpPr>
      <p:grpSpPr>
        <a:xfrm>
          <a:off x="0" y="0"/>
          <a:ext cx="0" cy="0"/>
          <a:chOff x="0" y="0"/>
          <a:chExt cx="0" cy="0"/>
        </a:xfrm>
      </p:grpSpPr>
      <p:sp>
        <p:nvSpPr>
          <p:cNvPr id="566" name="Google Shape;566;p49"/>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Oswald"/>
                <a:ea typeface="Oswald"/>
                <a:cs typeface="Oswald"/>
                <a:sym typeface="Oswald"/>
              </a:rPr>
              <a:t>RDF DATA CUBE STRUCTURE</a:t>
            </a:r>
            <a:endParaRPr i="0" sz="1800" u="none" cap="none" strike="noStrike">
              <a:solidFill>
                <a:srgbClr val="000000"/>
              </a:solidFill>
              <a:latin typeface="Oswald"/>
              <a:ea typeface="Oswald"/>
              <a:cs typeface="Oswald"/>
              <a:sym typeface="Oswald"/>
            </a:endParaRPr>
          </a:p>
        </p:txBody>
      </p:sp>
      <p:sp>
        <p:nvSpPr>
          <p:cNvPr id="567" name="Google Shape;567;p4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568" name="Google Shape;568;p49"/>
          <p:cNvPicPr preferRelativeResize="0"/>
          <p:nvPr/>
        </p:nvPicPr>
        <p:blipFill>
          <a:blip r:embed="rId3">
            <a:alphaModFix/>
          </a:blip>
          <a:stretch>
            <a:fillRect/>
          </a:stretch>
        </p:blipFill>
        <p:spPr>
          <a:xfrm>
            <a:off x="3376538" y="754325"/>
            <a:ext cx="5095525" cy="3640375"/>
          </a:xfrm>
          <a:prstGeom prst="rect">
            <a:avLst/>
          </a:prstGeom>
          <a:noFill/>
          <a:ln>
            <a:noFill/>
          </a:ln>
        </p:spPr>
      </p:pic>
      <p:sp>
        <p:nvSpPr>
          <p:cNvPr id="569" name="Google Shape;569;p49"/>
          <p:cNvSpPr txBox="1"/>
          <p:nvPr/>
        </p:nvSpPr>
        <p:spPr>
          <a:xfrm>
            <a:off x="4943050" y="4361000"/>
            <a:ext cx="2230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swald"/>
                <a:ea typeface="Oswald"/>
                <a:cs typeface="Oswald"/>
                <a:sym typeface="Oswald"/>
              </a:rPr>
              <a:t>Climate Data Cube</a:t>
            </a:r>
            <a:endParaRPr sz="2000">
              <a:latin typeface="Oswald"/>
              <a:ea typeface="Oswald"/>
              <a:cs typeface="Oswald"/>
              <a:sym typeface="Oswald"/>
            </a:endParaRPr>
          </a:p>
        </p:txBody>
      </p:sp>
      <p:sp>
        <p:nvSpPr>
          <p:cNvPr id="570" name="Google Shape;570;p49"/>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74" name="Shape 574"/>
        <p:cNvGrpSpPr/>
        <p:nvPr/>
      </p:nvGrpSpPr>
      <p:grpSpPr>
        <a:xfrm>
          <a:off x="0" y="0"/>
          <a:ext cx="0" cy="0"/>
          <a:chOff x="0" y="0"/>
          <a:chExt cx="0" cy="0"/>
        </a:xfrm>
      </p:grpSpPr>
      <p:sp>
        <p:nvSpPr>
          <p:cNvPr id="575" name="Google Shape;575;p50"/>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Oswald"/>
                <a:ea typeface="Oswald"/>
                <a:cs typeface="Oswald"/>
                <a:sym typeface="Oswald"/>
              </a:rPr>
              <a:t>RDF DATA CUBE STRUCTURE</a:t>
            </a:r>
            <a:endParaRPr i="0" sz="1800" u="none" cap="none" strike="noStrike">
              <a:solidFill>
                <a:srgbClr val="000000"/>
              </a:solidFill>
              <a:latin typeface="Oswald"/>
              <a:ea typeface="Oswald"/>
              <a:cs typeface="Oswald"/>
              <a:sym typeface="Oswald"/>
            </a:endParaRPr>
          </a:p>
        </p:txBody>
      </p:sp>
      <p:sp>
        <p:nvSpPr>
          <p:cNvPr id="576" name="Google Shape;576;p5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77" name="Google Shape;577;p50"/>
          <p:cNvSpPr txBox="1"/>
          <p:nvPr/>
        </p:nvSpPr>
        <p:spPr>
          <a:xfrm>
            <a:off x="5138200" y="4361000"/>
            <a:ext cx="2230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swald"/>
                <a:ea typeface="Oswald"/>
                <a:cs typeface="Oswald"/>
                <a:sym typeface="Oswald"/>
              </a:rPr>
              <a:t>SPARQL Query </a:t>
            </a:r>
            <a:endParaRPr sz="2000">
              <a:latin typeface="Oswald"/>
              <a:ea typeface="Oswald"/>
              <a:cs typeface="Oswald"/>
              <a:sym typeface="Oswald"/>
            </a:endParaRPr>
          </a:p>
        </p:txBody>
      </p:sp>
      <p:sp>
        <p:nvSpPr>
          <p:cNvPr id="578" name="Google Shape;578;p50"/>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79" name="Google Shape;579;p50"/>
          <p:cNvPicPr preferRelativeResize="0"/>
          <p:nvPr/>
        </p:nvPicPr>
        <p:blipFill>
          <a:blip r:embed="rId3">
            <a:alphaModFix/>
          </a:blip>
          <a:stretch>
            <a:fillRect/>
          </a:stretch>
        </p:blipFill>
        <p:spPr>
          <a:xfrm>
            <a:off x="3254200" y="684825"/>
            <a:ext cx="5302576" cy="352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83" name="Shape 583"/>
        <p:cNvGrpSpPr/>
        <p:nvPr/>
      </p:nvGrpSpPr>
      <p:grpSpPr>
        <a:xfrm>
          <a:off x="0" y="0"/>
          <a:ext cx="0" cy="0"/>
          <a:chOff x="0" y="0"/>
          <a:chExt cx="0" cy="0"/>
        </a:xfrm>
      </p:grpSpPr>
      <p:sp>
        <p:nvSpPr>
          <p:cNvPr id="584" name="Google Shape;584;p51"/>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800">
                <a:latin typeface="Oswald"/>
                <a:ea typeface="Oswald"/>
                <a:cs typeface="Oswald"/>
                <a:sym typeface="Oswald"/>
              </a:rPr>
              <a:t>RDF DATA CUBES AUTO GENERATOR</a:t>
            </a:r>
            <a:endParaRPr sz="1800">
              <a:latin typeface="Oswald"/>
              <a:ea typeface="Oswald"/>
              <a:cs typeface="Oswald"/>
              <a:sym typeface="Oswald"/>
            </a:endParaRPr>
          </a:p>
          <a:p>
            <a:pPr indent="0" lvl="0" marL="0" marR="0" rtl="0" algn="l">
              <a:lnSpc>
                <a:spcPct val="100000"/>
              </a:lnSpc>
              <a:spcBef>
                <a:spcPts val="0"/>
              </a:spcBef>
              <a:spcAft>
                <a:spcPts val="0"/>
              </a:spcAft>
              <a:buClr>
                <a:schemeClr val="dk1"/>
              </a:buClr>
              <a:buSzPts val="1100"/>
              <a:buFont typeface="Arial"/>
              <a:buNone/>
            </a:pPr>
            <a:r>
              <a:t/>
            </a:r>
            <a:endParaRPr sz="1800">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sz="1800">
              <a:latin typeface="Oswald"/>
              <a:ea typeface="Oswald"/>
              <a:cs typeface="Oswald"/>
              <a:sym typeface="Oswald"/>
            </a:endParaRPr>
          </a:p>
        </p:txBody>
      </p:sp>
      <p:sp>
        <p:nvSpPr>
          <p:cNvPr id="585" name="Google Shape;585;p5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86" name="Google Shape;586;p51"/>
          <p:cNvSpPr txBox="1"/>
          <p:nvPr/>
        </p:nvSpPr>
        <p:spPr>
          <a:xfrm>
            <a:off x="3115750" y="4361000"/>
            <a:ext cx="555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swald"/>
                <a:ea typeface="Oswald"/>
                <a:cs typeface="Oswald"/>
                <a:sym typeface="Oswald"/>
              </a:rPr>
              <a:t> Data flow of Manual Relational Database to RDF process.</a:t>
            </a:r>
            <a:endParaRPr sz="2000">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2000">
              <a:latin typeface="Oswald"/>
              <a:ea typeface="Oswald"/>
              <a:cs typeface="Oswald"/>
              <a:sym typeface="Oswald"/>
            </a:endParaRPr>
          </a:p>
          <a:p>
            <a:pPr indent="0" lvl="0" marL="0" rtl="0" algn="l">
              <a:spcBef>
                <a:spcPts val="0"/>
              </a:spcBef>
              <a:spcAft>
                <a:spcPts val="0"/>
              </a:spcAft>
              <a:buNone/>
            </a:pPr>
            <a:r>
              <a:t/>
            </a:r>
            <a:endParaRPr sz="2000">
              <a:latin typeface="Oswald"/>
              <a:ea typeface="Oswald"/>
              <a:cs typeface="Oswald"/>
              <a:sym typeface="Oswald"/>
            </a:endParaRPr>
          </a:p>
        </p:txBody>
      </p:sp>
      <p:sp>
        <p:nvSpPr>
          <p:cNvPr id="587" name="Google Shape;587;p51"/>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88" name="Google Shape;588;p51"/>
          <p:cNvPicPr preferRelativeResize="0"/>
          <p:nvPr/>
        </p:nvPicPr>
        <p:blipFill>
          <a:blip r:embed="rId3">
            <a:alphaModFix/>
          </a:blip>
          <a:stretch>
            <a:fillRect/>
          </a:stretch>
        </p:blipFill>
        <p:spPr>
          <a:xfrm>
            <a:off x="3488500" y="726150"/>
            <a:ext cx="4701231" cy="352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592" name="Shape 592"/>
        <p:cNvGrpSpPr/>
        <p:nvPr/>
      </p:nvGrpSpPr>
      <p:grpSpPr>
        <a:xfrm>
          <a:off x="0" y="0"/>
          <a:ext cx="0" cy="0"/>
          <a:chOff x="0" y="0"/>
          <a:chExt cx="0" cy="0"/>
        </a:xfrm>
      </p:grpSpPr>
      <p:sp>
        <p:nvSpPr>
          <p:cNvPr id="593" name="Google Shape;593;p52"/>
          <p:cNvSpPr txBox="1"/>
          <p:nvPr/>
        </p:nvSpPr>
        <p:spPr>
          <a:xfrm>
            <a:off x="2865400" y="138825"/>
            <a:ext cx="405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800">
                <a:latin typeface="Oswald"/>
                <a:ea typeface="Oswald"/>
                <a:cs typeface="Oswald"/>
                <a:sym typeface="Oswald"/>
              </a:rPr>
              <a:t>RDF DATA CUBES AUTO GENERATOR</a:t>
            </a:r>
            <a:endParaRPr sz="1800">
              <a:latin typeface="Oswald"/>
              <a:ea typeface="Oswald"/>
              <a:cs typeface="Oswald"/>
              <a:sym typeface="Oswald"/>
            </a:endParaRPr>
          </a:p>
          <a:p>
            <a:pPr indent="0" lvl="0" marL="0" marR="0" rtl="0" algn="l">
              <a:lnSpc>
                <a:spcPct val="100000"/>
              </a:lnSpc>
              <a:spcBef>
                <a:spcPts val="0"/>
              </a:spcBef>
              <a:spcAft>
                <a:spcPts val="0"/>
              </a:spcAft>
              <a:buClr>
                <a:schemeClr val="dk1"/>
              </a:buClr>
              <a:buSzPts val="1100"/>
              <a:buFont typeface="Arial"/>
              <a:buNone/>
            </a:pPr>
            <a:r>
              <a:t/>
            </a:r>
            <a:endParaRPr sz="1800">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sz="1800">
              <a:latin typeface="Oswald"/>
              <a:ea typeface="Oswald"/>
              <a:cs typeface="Oswald"/>
              <a:sym typeface="Oswald"/>
            </a:endParaRPr>
          </a:p>
        </p:txBody>
      </p:sp>
      <p:sp>
        <p:nvSpPr>
          <p:cNvPr id="594" name="Google Shape;594;p5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595" name="Google Shape;595;p52"/>
          <p:cNvSpPr txBox="1"/>
          <p:nvPr/>
        </p:nvSpPr>
        <p:spPr>
          <a:xfrm>
            <a:off x="3303775" y="4170325"/>
            <a:ext cx="510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swald"/>
                <a:ea typeface="Oswald"/>
                <a:cs typeface="Oswald"/>
                <a:sym typeface="Oswald"/>
              </a:rPr>
              <a:t>Data flow of Automatic  RDF Data Cubes Generator</a:t>
            </a:r>
            <a:endParaRPr sz="2000">
              <a:latin typeface="Oswald"/>
              <a:ea typeface="Oswald"/>
              <a:cs typeface="Oswald"/>
              <a:sym typeface="Oswald"/>
            </a:endParaRPr>
          </a:p>
          <a:p>
            <a:pPr indent="0" lvl="0" marL="0" rtl="0" algn="l">
              <a:spcBef>
                <a:spcPts val="0"/>
              </a:spcBef>
              <a:spcAft>
                <a:spcPts val="0"/>
              </a:spcAft>
              <a:buNone/>
            </a:pPr>
            <a:r>
              <a:t/>
            </a:r>
            <a:endParaRPr sz="2000">
              <a:latin typeface="Oswald"/>
              <a:ea typeface="Oswald"/>
              <a:cs typeface="Oswald"/>
              <a:sym typeface="Oswald"/>
            </a:endParaRPr>
          </a:p>
          <a:p>
            <a:pPr indent="0" lvl="0" marL="0" rtl="0" algn="l">
              <a:spcBef>
                <a:spcPts val="0"/>
              </a:spcBef>
              <a:spcAft>
                <a:spcPts val="0"/>
              </a:spcAft>
              <a:buNone/>
            </a:pPr>
            <a:r>
              <a:t/>
            </a:r>
            <a:endParaRPr sz="2000">
              <a:latin typeface="Oswald"/>
              <a:ea typeface="Oswald"/>
              <a:cs typeface="Oswald"/>
              <a:sym typeface="Oswald"/>
            </a:endParaRPr>
          </a:p>
        </p:txBody>
      </p:sp>
      <p:sp>
        <p:nvSpPr>
          <p:cNvPr id="596" name="Google Shape;596;p52"/>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597" name="Google Shape;597;p52"/>
          <p:cNvPicPr preferRelativeResize="0"/>
          <p:nvPr/>
        </p:nvPicPr>
        <p:blipFill>
          <a:blip r:embed="rId3">
            <a:alphaModFix/>
          </a:blip>
          <a:stretch>
            <a:fillRect/>
          </a:stretch>
        </p:blipFill>
        <p:spPr>
          <a:xfrm>
            <a:off x="2987350" y="1509713"/>
            <a:ext cx="5734050" cy="212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nvSpPr>
        <p:spPr>
          <a:xfrm>
            <a:off x="2672400" y="157450"/>
            <a:ext cx="2808300" cy="4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Oswald"/>
                <a:ea typeface="Oswald"/>
                <a:cs typeface="Oswald"/>
                <a:sym typeface="Oswald"/>
              </a:rPr>
              <a:t>MODULE VIEW (SERVER)</a:t>
            </a:r>
            <a:endParaRPr i="0" sz="1800" u="none" cap="none" strike="noStrike">
              <a:solidFill>
                <a:srgbClr val="000000"/>
              </a:solidFill>
              <a:latin typeface="Oswald"/>
              <a:ea typeface="Oswald"/>
              <a:cs typeface="Oswald"/>
              <a:sym typeface="Oswald"/>
            </a:endParaRPr>
          </a:p>
        </p:txBody>
      </p:sp>
      <p:sp>
        <p:nvSpPr>
          <p:cNvPr id="603" name="Google Shape;603;p5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604" name="Google Shape;604;p53"/>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605" name="Google Shape;605;p53"/>
          <p:cNvPicPr preferRelativeResize="0"/>
          <p:nvPr/>
        </p:nvPicPr>
        <p:blipFill>
          <a:blip r:embed="rId3">
            <a:alphaModFix/>
          </a:blip>
          <a:stretch>
            <a:fillRect/>
          </a:stretch>
        </p:blipFill>
        <p:spPr>
          <a:xfrm>
            <a:off x="5048925" y="115238"/>
            <a:ext cx="3049050" cy="4913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609" name="Shape 609"/>
        <p:cNvGrpSpPr/>
        <p:nvPr/>
      </p:nvGrpSpPr>
      <p:grpSpPr>
        <a:xfrm>
          <a:off x="0" y="0"/>
          <a:ext cx="0" cy="0"/>
          <a:chOff x="0" y="0"/>
          <a:chExt cx="0" cy="0"/>
        </a:xfrm>
      </p:grpSpPr>
      <p:sp>
        <p:nvSpPr>
          <p:cNvPr id="610" name="Google Shape;610;p54"/>
          <p:cNvSpPr txBox="1"/>
          <p:nvPr/>
        </p:nvSpPr>
        <p:spPr>
          <a:xfrm>
            <a:off x="2704300" y="138825"/>
            <a:ext cx="6008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700">
                <a:latin typeface="Oswald"/>
                <a:ea typeface="Oswald"/>
                <a:cs typeface="Oswald"/>
                <a:sym typeface="Oswald"/>
              </a:rPr>
              <a:t>CLIENT SOLUTION (WEB APP) - COMPONENTS &amp; CONNECTORS</a:t>
            </a:r>
            <a:endParaRPr i="0" sz="1700" u="none" cap="none" strike="noStrike">
              <a:solidFill>
                <a:srgbClr val="000000"/>
              </a:solidFill>
              <a:latin typeface="Oswald"/>
              <a:ea typeface="Oswald"/>
              <a:cs typeface="Oswald"/>
              <a:sym typeface="Oswald"/>
            </a:endParaRPr>
          </a:p>
        </p:txBody>
      </p:sp>
      <p:sp>
        <p:nvSpPr>
          <p:cNvPr id="611" name="Google Shape;611;p5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612" name="Google Shape;612;p54"/>
          <p:cNvPicPr preferRelativeResize="0"/>
          <p:nvPr/>
        </p:nvPicPr>
        <p:blipFill rotWithShape="1">
          <a:blip r:embed="rId3">
            <a:alphaModFix/>
          </a:blip>
          <a:srcRect b="2125" l="0" r="0" t="2125"/>
          <a:stretch/>
        </p:blipFill>
        <p:spPr>
          <a:xfrm>
            <a:off x="2954725" y="532425"/>
            <a:ext cx="5551074" cy="4402526"/>
          </a:xfrm>
          <a:prstGeom prst="rect">
            <a:avLst/>
          </a:prstGeom>
          <a:noFill/>
          <a:ln>
            <a:noFill/>
          </a:ln>
        </p:spPr>
      </p:pic>
      <p:sp>
        <p:nvSpPr>
          <p:cNvPr id="613" name="Google Shape;613;p54"/>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617" name="Shape 617"/>
        <p:cNvGrpSpPr/>
        <p:nvPr/>
      </p:nvGrpSpPr>
      <p:grpSpPr>
        <a:xfrm>
          <a:off x="0" y="0"/>
          <a:ext cx="0" cy="0"/>
          <a:chOff x="0" y="0"/>
          <a:chExt cx="0" cy="0"/>
        </a:xfrm>
      </p:grpSpPr>
      <p:sp>
        <p:nvSpPr>
          <p:cNvPr id="618" name="Google Shape;618;p55"/>
          <p:cNvSpPr txBox="1"/>
          <p:nvPr>
            <p:ph idx="4294967295" type="ctrTitle"/>
          </p:nvPr>
        </p:nvSpPr>
        <p:spPr>
          <a:xfrm>
            <a:off x="636875" y="2802550"/>
            <a:ext cx="8535600" cy="1159800"/>
          </a:xfrm>
          <a:prstGeom prst="rect">
            <a:avLst/>
          </a:prstGeom>
          <a:noFill/>
          <a:ln>
            <a:noFill/>
          </a:ln>
          <a:effectLst>
            <a:outerShdw rotWithShape="0" algn="bl" dir="7500000" dist="47625">
              <a:srgbClr val="000000">
                <a:alpha val="12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i="0" lang="en" sz="6000" u="none" cap="none" strike="noStrike">
                <a:solidFill>
                  <a:srgbClr val="F67031"/>
                </a:solidFill>
                <a:latin typeface="Nunito Sans"/>
                <a:ea typeface="Nunito Sans"/>
                <a:cs typeface="Nunito Sans"/>
                <a:sym typeface="Nunito Sans"/>
              </a:rPr>
              <a:t>Technologies Stack</a:t>
            </a:r>
            <a:endParaRPr b="0" i="0" sz="2400" u="none" cap="none" strike="noStrike">
              <a:solidFill>
                <a:srgbClr val="F67031"/>
              </a:solidFill>
              <a:latin typeface="Nunito Sans"/>
              <a:ea typeface="Nunito Sans"/>
              <a:cs typeface="Nunito Sans"/>
              <a:sym typeface="Nunito Sans"/>
            </a:endParaRPr>
          </a:p>
        </p:txBody>
      </p:sp>
      <p:sp>
        <p:nvSpPr>
          <p:cNvPr id="619" name="Google Shape;619;p55"/>
          <p:cNvSpPr txBox="1"/>
          <p:nvPr>
            <p:ph idx="4294967295" type="subTitle"/>
          </p:nvPr>
        </p:nvSpPr>
        <p:spPr>
          <a:xfrm>
            <a:off x="685800" y="3868754"/>
            <a:ext cx="7772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700" u="none" cap="none" strike="noStrike">
                <a:solidFill>
                  <a:srgbClr val="F67031"/>
                </a:solidFill>
                <a:latin typeface="Nunito Sans"/>
                <a:ea typeface="Nunito Sans"/>
                <a:cs typeface="Nunito Sans"/>
                <a:sym typeface="Nunito Sans"/>
              </a:rPr>
              <a:t>Which technologies are used ?</a:t>
            </a:r>
            <a:endParaRPr b="0" i="0" sz="1700" u="none" cap="none" strike="noStrike">
              <a:solidFill>
                <a:srgbClr val="F67031"/>
              </a:solidFill>
              <a:latin typeface="Nunito Sans"/>
              <a:ea typeface="Nunito Sans"/>
              <a:cs typeface="Nunito Sans"/>
              <a:sym typeface="Nunito Sans"/>
            </a:endParaRPr>
          </a:p>
        </p:txBody>
      </p:sp>
      <p:grpSp>
        <p:nvGrpSpPr>
          <p:cNvPr id="620" name="Google Shape;620;p55"/>
          <p:cNvGrpSpPr/>
          <p:nvPr/>
        </p:nvGrpSpPr>
        <p:grpSpPr>
          <a:xfrm>
            <a:off x="6791053" y="345959"/>
            <a:ext cx="1591078" cy="1590955"/>
            <a:chOff x="6643075" y="3664250"/>
            <a:chExt cx="408000" cy="408000"/>
          </a:xfrm>
        </p:grpSpPr>
        <p:sp>
          <p:nvSpPr>
            <p:cNvPr id="621" name="Google Shape;621;p55"/>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22" name="Google Shape;622;p55"/>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grpSp>
      <p:grpSp>
        <p:nvGrpSpPr>
          <p:cNvPr id="623" name="Google Shape;623;p55"/>
          <p:cNvGrpSpPr/>
          <p:nvPr/>
        </p:nvGrpSpPr>
        <p:grpSpPr>
          <a:xfrm rot="1508271">
            <a:off x="798793" y="1851447"/>
            <a:ext cx="654248" cy="653804"/>
            <a:chOff x="576250" y="4319400"/>
            <a:chExt cx="442200" cy="441900"/>
          </a:xfrm>
        </p:grpSpPr>
        <p:sp>
          <p:nvSpPr>
            <p:cNvPr id="624" name="Google Shape;624;p55"/>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25" name="Google Shape;625;p55"/>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26" name="Google Shape;626;p55"/>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27" name="Google Shape;627;p55"/>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grpSp>
      <p:sp>
        <p:nvSpPr>
          <p:cNvPr id="628" name="Google Shape;628;p55"/>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29" name="Google Shape;629;p55"/>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30" name="Google Shape;630;p55"/>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31" name="Google Shape;631;p55"/>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32" name="Google Shape;632;p55"/>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33" name="Google Shape;633;p5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6"/>
          <p:cNvSpPr txBox="1"/>
          <p:nvPr>
            <p:ph idx="4294967295" type="body"/>
          </p:nvPr>
        </p:nvSpPr>
        <p:spPr>
          <a:xfrm>
            <a:off x="7382877" y="2442674"/>
            <a:ext cx="1087200" cy="6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SzPts val="1400"/>
              <a:buNone/>
            </a:pPr>
            <a:r>
              <a:rPr b="1" lang="en" sz="1000"/>
              <a:t>PostgreSQL</a:t>
            </a:r>
            <a:endParaRPr b="1" sz="1000"/>
          </a:p>
          <a:p>
            <a:pPr indent="0" lvl="0" marL="0" rtl="0" algn="ctr">
              <a:lnSpc>
                <a:spcPct val="115000"/>
              </a:lnSpc>
              <a:spcBef>
                <a:spcPts val="600"/>
              </a:spcBef>
              <a:spcAft>
                <a:spcPts val="0"/>
              </a:spcAft>
              <a:buSzPts val="1400"/>
              <a:buNone/>
            </a:pPr>
            <a:r>
              <a:t/>
            </a:r>
            <a:endParaRPr sz="1000"/>
          </a:p>
        </p:txBody>
      </p:sp>
      <p:sp>
        <p:nvSpPr>
          <p:cNvPr id="639" name="Google Shape;639;p56"/>
          <p:cNvSpPr txBox="1"/>
          <p:nvPr>
            <p:ph idx="4294967295" type="body"/>
          </p:nvPr>
        </p:nvSpPr>
        <p:spPr>
          <a:xfrm>
            <a:off x="5200775" y="4271575"/>
            <a:ext cx="975900" cy="5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000"/>
              <a:t>… and more</a:t>
            </a:r>
            <a:endParaRPr b="1" sz="1000"/>
          </a:p>
          <a:p>
            <a:pPr indent="0" lvl="0" marL="0" rtl="0" algn="l">
              <a:lnSpc>
                <a:spcPct val="115000"/>
              </a:lnSpc>
              <a:spcBef>
                <a:spcPts val="600"/>
              </a:spcBef>
              <a:spcAft>
                <a:spcPts val="0"/>
              </a:spcAft>
              <a:buSzPts val="1400"/>
              <a:buNone/>
            </a:pPr>
            <a:r>
              <a:t/>
            </a:r>
            <a:endParaRPr/>
          </a:p>
          <a:p>
            <a:pPr indent="0" lvl="0" marL="0" rtl="0" algn="l">
              <a:lnSpc>
                <a:spcPct val="115000"/>
              </a:lnSpc>
              <a:spcBef>
                <a:spcPts val="600"/>
              </a:spcBef>
              <a:spcAft>
                <a:spcPts val="0"/>
              </a:spcAft>
              <a:buSzPts val="1400"/>
              <a:buNone/>
            </a:pPr>
            <a:r>
              <a:t/>
            </a:r>
            <a:endParaRPr/>
          </a:p>
        </p:txBody>
      </p:sp>
      <p:sp>
        <p:nvSpPr>
          <p:cNvPr id="640" name="Google Shape;640;p56"/>
          <p:cNvSpPr/>
          <p:nvPr/>
        </p:nvSpPr>
        <p:spPr>
          <a:xfrm>
            <a:off x="5483037" y="4001057"/>
            <a:ext cx="302510" cy="302510"/>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rgbClr val="000000"/>
          </a:solid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434343"/>
              </a:highlight>
              <a:latin typeface="Arial"/>
              <a:ea typeface="Arial"/>
              <a:cs typeface="Arial"/>
              <a:sym typeface="Arial"/>
            </a:endParaRPr>
          </a:p>
        </p:txBody>
      </p:sp>
      <p:pic>
        <p:nvPicPr>
          <p:cNvPr id="641" name="Google Shape;641;p56"/>
          <p:cNvPicPr preferRelativeResize="0"/>
          <p:nvPr/>
        </p:nvPicPr>
        <p:blipFill rotWithShape="1">
          <a:blip r:embed="rId3">
            <a:alphaModFix/>
          </a:blip>
          <a:srcRect b="0" l="0" r="0" t="0"/>
          <a:stretch/>
        </p:blipFill>
        <p:spPr>
          <a:xfrm>
            <a:off x="4531820" y="2281991"/>
            <a:ext cx="983982" cy="351048"/>
          </a:xfrm>
          <a:prstGeom prst="rect">
            <a:avLst/>
          </a:prstGeom>
          <a:noFill/>
          <a:ln>
            <a:noFill/>
          </a:ln>
        </p:spPr>
      </p:pic>
      <p:pic>
        <p:nvPicPr>
          <p:cNvPr id="642" name="Google Shape;642;p56"/>
          <p:cNvPicPr preferRelativeResize="0"/>
          <p:nvPr/>
        </p:nvPicPr>
        <p:blipFill rotWithShape="1">
          <a:blip r:embed="rId4">
            <a:alphaModFix/>
          </a:blip>
          <a:srcRect b="0" l="0" r="0" t="0"/>
          <a:stretch/>
        </p:blipFill>
        <p:spPr>
          <a:xfrm>
            <a:off x="7668880" y="2112925"/>
            <a:ext cx="401136" cy="469277"/>
          </a:xfrm>
          <a:prstGeom prst="rect">
            <a:avLst/>
          </a:prstGeom>
          <a:noFill/>
          <a:ln>
            <a:noFill/>
          </a:ln>
        </p:spPr>
      </p:pic>
      <p:pic>
        <p:nvPicPr>
          <p:cNvPr id="643" name="Google Shape;643;p56"/>
          <p:cNvPicPr preferRelativeResize="0"/>
          <p:nvPr/>
        </p:nvPicPr>
        <p:blipFill rotWithShape="1">
          <a:blip r:embed="rId5">
            <a:alphaModFix/>
          </a:blip>
          <a:srcRect b="0" l="0" r="0" t="0"/>
          <a:stretch/>
        </p:blipFill>
        <p:spPr>
          <a:xfrm>
            <a:off x="3321875" y="2112913"/>
            <a:ext cx="910346" cy="689200"/>
          </a:xfrm>
          <a:prstGeom prst="rect">
            <a:avLst/>
          </a:prstGeom>
          <a:noFill/>
          <a:ln>
            <a:noFill/>
          </a:ln>
        </p:spPr>
      </p:pic>
      <p:pic>
        <p:nvPicPr>
          <p:cNvPr id="644" name="Google Shape;644;p56"/>
          <p:cNvPicPr preferRelativeResize="0"/>
          <p:nvPr/>
        </p:nvPicPr>
        <p:blipFill>
          <a:blip r:embed="rId6">
            <a:alphaModFix/>
          </a:blip>
          <a:stretch>
            <a:fillRect/>
          </a:stretch>
        </p:blipFill>
        <p:spPr>
          <a:xfrm>
            <a:off x="5990253" y="2276556"/>
            <a:ext cx="1008524" cy="337222"/>
          </a:xfrm>
          <a:prstGeom prst="rect">
            <a:avLst/>
          </a:prstGeom>
          <a:noFill/>
          <a:ln>
            <a:noFill/>
          </a:ln>
        </p:spPr>
      </p:pic>
      <p:pic>
        <p:nvPicPr>
          <p:cNvPr id="645" name="Google Shape;645;p56"/>
          <p:cNvPicPr preferRelativeResize="0"/>
          <p:nvPr/>
        </p:nvPicPr>
        <p:blipFill>
          <a:blip r:embed="rId7">
            <a:alphaModFix/>
          </a:blip>
          <a:stretch>
            <a:fillRect/>
          </a:stretch>
        </p:blipFill>
        <p:spPr>
          <a:xfrm>
            <a:off x="3874592" y="3048279"/>
            <a:ext cx="611399" cy="729484"/>
          </a:xfrm>
          <a:prstGeom prst="rect">
            <a:avLst/>
          </a:prstGeom>
          <a:noFill/>
          <a:ln>
            <a:noFill/>
          </a:ln>
        </p:spPr>
      </p:pic>
      <p:sp>
        <p:nvSpPr>
          <p:cNvPr id="646" name="Google Shape;646;p5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647" name="Google Shape;647;p56"/>
          <p:cNvSpPr txBox="1"/>
          <p:nvPr>
            <p:ph idx="4294967295" type="body"/>
          </p:nvPr>
        </p:nvSpPr>
        <p:spPr>
          <a:xfrm>
            <a:off x="2827350" y="818725"/>
            <a:ext cx="2811900" cy="883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Clr>
                <a:srgbClr val="000000"/>
              </a:buClr>
              <a:buSzPts val="1700"/>
              <a:buFont typeface="Oswald"/>
              <a:buAutoNum type="arabicPlain"/>
            </a:pPr>
            <a:r>
              <a:rPr lang="en" sz="1700">
                <a:solidFill>
                  <a:srgbClr val="000000"/>
                </a:solidFill>
                <a:latin typeface="Oswald"/>
                <a:ea typeface="Oswald"/>
                <a:cs typeface="Oswald"/>
                <a:sym typeface="Oswald"/>
              </a:rPr>
              <a:t>PROGRAMMING LANGUAGE</a:t>
            </a:r>
            <a:endParaRPr sz="1700">
              <a:solidFill>
                <a:srgbClr val="000000"/>
              </a:solidFill>
              <a:latin typeface="Oswald"/>
              <a:ea typeface="Oswald"/>
              <a:cs typeface="Oswald"/>
              <a:sym typeface="Oswald"/>
            </a:endParaRPr>
          </a:p>
          <a:p>
            <a:pPr indent="-336550" lvl="0" marL="457200" rtl="0" algn="l">
              <a:lnSpc>
                <a:spcPct val="115000"/>
              </a:lnSpc>
              <a:spcBef>
                <a:spcPts val="1000"/>
              </a:spcBef>
              <a:spcAft>
                <a:spcPts val="0"/>
              </a:spcAft>
              <a:buClr>
                <a:srgbClr val="000000"/>
              </a:buClr>
              <a:buSzPts val="1700"/>
              <a:buFont typeface="Oswald"/>
              <a:buAutoNum type="arabicPlain"/>
            </a:pPr>
            <a:r>
              <a:rPr lang="en" sz="1700">
                <a:solidFill>
                  <a:srgbClr val="000000"/>
                </a:solidFill>
                <a:latin typeface="Oswald"/>
                <a:ea typeface="Oswald"/>
                <a:cs typeface="Oswald"/>
                <a:sym typeface="Oswald"/>
              </a:rPr>
              <a:t>SERVER-SIDE STACK</a:t>
            </a:r>
            <a:endParaRPr sz="1700">
              <a:solidFill>
                <a:srgbClr val="000000"/>
              </a:solidFill>
              <a:latin typeface="Oswald"/>
              <a:ea typeface="Oswald"/>
              <a:cs typeface="Oswald"/>
              <a:sym typeface="Oswald"/>
            </a:endParaRPr>
          </a:p>
        </p:txBody>
      </p:sp>
      <p:pic>
        <p:nvPicPr>
          <p:cNvPr id="648" name="Google Shape;648;p56"/>
          <p:cNvPicPr preferRelativeResize="0"/>
          <p:nvPr/>
        </p:nvPicPr>
        <p:blipFill rotWithShape="1">
          <a:blip r:embed="rId8">
            <a:alphaModFix/>
          </a:blip>
          <a:srcRect b="0" l="0" r="0" t="0"/>
          <a:stretch/>
        </p:blipFill>
        <p:spPr>
          <a:xfrm>
            <a:off x="5785549" y="897822"/>
            <a:ext cx="302525" cy="306867"/>
          </a:xfrm>
          <a:prstGeom prst="rect">
            <a:avLst/>
          </a:prstGeom>
          <a:noFill/>
          <a:ln>
            <a:noFill/>
          </a:ln>
        </p:spPr>
      </p:pic>
      <p:sp>
        <p:nvSpPr>
          <p:cNvPr id="649" name="Google Shape;649;p56"/>
          <p:cNvSpPr txBox="1"/>
          <p:nvPr>
            <p:ph idx="4294967295" type="body"/>
          </p:nvPr>
        </p:nvSpPr>
        <p:spPr>
          <a:xfrm>
            <a:off x="6085675" y="860550"/>
            <a:ext cx="1789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000"/>
              <a:t>Javascript</a:t>
            </a:r>
            <a:endParaRPr sz="1000"/>
          </a:p>
        </p:txBody>
      </p:sp>
      <p:sp>
        <p:nvSpPr>
          <p:cNvPr id="650" name="Google Shape;650;p56"/>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200">
                <a:solidFill>
                  <a:schemeClr val="lt1"/>
                </a:solidFill>
                <a:latin typeface="PT Sans Narrow"/>
                <a:ea typeface="PT Sans Narrow"/>
                <a:cs typeface="PT Sans Narrow"/>
                <a:sym typeface="PT Sans Narrow"/>
              </a:rPr>
              <a:t>3. Technologies Stack</a:t>
            </a:r>
            <a:endParaRPr sz="22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651" name="Google Shape;651;p56"/>
          <p:cNvPicPr preferRelativeResize="0"/>
          <p:nvPr/>
        </p:nvPicPr>
        <p:blipFill>
          <a:blip r:embed="rId9">
            <a:alphaModFix/>
          </a:blip>
          <a:stretch>
            <a:fillRect/>
          </a:stretch>
        </p:blipFill>
        <p:spPr>
          <a:xfrm>
            <a:off x="5056099" y="3087587"/>
            <a:ext cx="729456" cy="729475"/>
          </a:xfrm>
          <a:prstGeom prst="rect">
            <a:avLst/>
          </a:prstGeom>
          <a:noFill/>
          <a:ln>
            <a:noFill/>
          </a:ln>
        </p:spPr>
      </p:pic>
      <p:pic>
        <p:nvPicPr>
          <p:cNvPr id="652" name="Google Shape;652;p56"/>
          <p:cNvPicPr preferRelativeResize="0"/>
          <p:nvPr/>
        </p:nvPicPr>
        <p:blipFill>
          <a:blip r:embed="rId10">
            <a:alphaModFix/>
          </a:blip>
          <a:stretch>
            <a:fillRect/>
          </a:stretch>
        </p:blipFill>
        <p:spPr>
          <a:xfrm>
            <a:off x="6219488" y="3048287"/>
            <a:ext cx="729450" cy="729450"/>
          </a:xfrm>
          <a:prstGeom prst="rect">
            <a:avLst/>
          </a:prstGeom>
          <a:noFill/>
          <a:ln>
            <a:noFill/>
          </a:ln>
        </p:spPr>
      </p:pic>
      <p:pic>
        <p:nvPicPr>
          <p:cNvPr id="653" name="Google Shape;653;p56"/>
          <p:cNvPicPr preferRelativeResize="0"/>
          <p:nvPr/>
        </p:nvPicPr>
        <p:blipFill>
          <a:blip r:embed="rId11">
            <a:alphaModFix/>
          </a:blip>
          <a:stretch>
            <a:fillRect/>
          </a:stretch>
        </p:blipFill>
        <p:spPr>
          <a:xfrm>
            <a:off x="7561750" y="3048277"/>
            <a:ext cx="729450" cy="729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659" name="Google Shape;659;p57"/>
          <p:cNvSpPr txBox="1"/>
          <p:nvPr>
            <p:ph idx="4294967295" type="body"/>
          </p:nvPr>
        </p:nvSpPr>
        <p:spPr>
          <a:xfrm>
            <a:off x="2827350" y="818725"/>
            <a:ext cx="2811900" cy="883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Clr>
                <a:srgbClr val="000000"/>
              </a:buClr>
              <a:buSzPts val="1700"/>
              <a:buFont typeface="Oswald"/>
              <a:buAutoNum type="arabicPlain"/>
            </a:pPr>
            <a:r>
              <a:rPr lang="en" sz="1700">
                <a:solidFill>
                  <a:srgbClr val="000000"/>
                </a:solidFill>
                <a:latin typeface="Oswald"/>
                <a:ea typeface="Oswald"/>
                <a:cs typeface="Oswald"/>
                <a:sym typeface="Oswald"/>
              </a:rPr>
              <a:t>PROGRAMMING LANGUAGE</a:t>
            </a:r>
            <a:endParaRPr sz="1700">
              <a:solidFill>
                <a:srgbClr val="000000"/>
              </a:solidFill>
              <a:latin typeface="Oswald"/>
              <a:ea typeface="Oswald"/>
              <a:cs typeface="Oswald"/>
              <a:sym typeface="Oswald"/>
            </a:endParaRPr>
          </a:p>
          <a:p>
            <a:pPr indent="-336550" lvl="0" marL="457200" rtl="0" algn="l">
              <a:lnSpc>
                <a:spcPct val="115000"/>
              </a:lnSpc>
              <a:spcBef>
                <a:spcPts val="1000"/>
              </a:spcBef>
              <a:spcAft>
                <a:spcPts val="0"/>
              </a:spcAft>
              <a:buClr>
                <a:srgbClr val="000000"/>
              </a:buClr>
              <a:buSzPts val="1700"/>
              <a:buFont typeface="Oswald"/>
              <a:buAutoNum type="arabicPlain"/>
            </a:pPr>
            <a:r>
              <a:rPr lang="en" sz="1700">
                <a:solidFill>
                  <a:srgbClr val="000000"/>
                </a:solidFill>
                <a:latin typeface="Oswald"/>
                <a:ea typeface="Oswald"/>
                <a:cs typeface="Oswald"/>
                <a:sym typeface="Oswald"/>
              </a:rPr>
              <a:t>CLIENT-SIDE STACK</a:t>
            </a:r>
            <a:endParaRPr sz="1700">
              <a:solidFill>
                <a:srgbClr val="000000"/>
              </a:solidFill>
              <a:latin typeface="Oswald"/>
              <a:ea typeface="Oswald"/>
              <a:cs typeface="Oswald"/>
              <a:sym typeface="Oswald"/>
            </a:endParaRPr>
          </a:p>
        </p:txBody>
      </p:sp>
      <p:pic>
        <p:nvPicPr>
          <p:cNvPr id="660" name="Google Shape;660;p57"/>
          <p:cNvPicPr preferRelativeResize="0"/>
          <p:nvPr/>
        </p:nvPicPr>
        <p:blipFill rotWithShape="1">
          <a:blip r:embed="rId3">
            <a:alphaModFix/>
          </a:blip>
          <a:srcRect b="0" l="0" r="0" t="0"/>
          <a:stretch/>
        </p:blipFill>
        <p:spPr>
          <a:xfrm>
            <a:off x="5785549" y="897822"/>
            <a:ext cx="302525" cy="306867"/>
          </a:xfrm>
          <a:prstGeom prst="rect">
            <a:avLst/>
          </a:prstGeom>
          <a:noFill/>
          <a:ln>
            <a:noFill/>
          </a:ln>
        </p:spPr>
      </p:pic>
      <p:sp>
        <p:nvSpPr>
          <p:cNvPr id="661" name="Google Shape;661;p57"/>
          <p:cNvSpPr txBox="1"/>
          <p:nvPr>
            <p:ph idx="4294967295" type="body"/>
          </p:nvPr>
        </p:nvSpPr>
        <p:spPr>
          <a:xfrm>
            <a:off x="6085675" y="860550"/>
            <a:ext cx="1789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000"/>
              <a:t>Javascript</a:t>
            </a:r>
            <a:endParaRPr sz="1000"/>
          </a:p>
        </p:txBody>
      </p:sp>
      <p:sp>
        <p:nvSpPr>
          <p:cNvPr id="662" name="Google Shape;662;p57"/>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200">
                <a:solidFill>
                  <a:schemeClr val="lt1"/>
                </a:solidFill>
                <a:latin typeface="PT Sans Narrow"/>
                <a:ea typeface="PT Sans Narrow"/>
                <a:cs typeface="PT Sans Narrow"/>
                <a:sym typeface="PT Sans Narrow"/>
              </a:rPr>
              <a:t>3. Technologies Stack</a:t>
            </a:r>
            <a:endParaRPr sz="22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663" name="Google Shape;663;p57"/>
          <p:cNvSpPr txBox="1"/>
          <p:nvPr/>
        </p:nvSpPr>
        <p:spPr>
          <a:xfrm>
            <a:off x="3751176" y="2465300"/>
            <a:ext cx="719400" cy="2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666666"/>
                </a:solidFill>
                <a:latin typeface="Nunito Sans"/>
                <a:ea typeface="Nunito Sans"/>
                <a:cs typeface="Nunito Sans"/>
                <a:sym typeface="Nunito Sans"/>
              </a:rPr>
              <a:t>React</a:t>
            </a:r>
            <a:endParaRPr>
              <a:solidFill>
                <a:srgbClr val="666666"/>
              </a:solidFill>
              <a:latin typeface="Nunito Sans"/>
              <a:ea typeface="Nunito Sans"/>
              <a:cs typeface="Nunito Sans"/>
              <a:sym typeface="Nunito Sans"/>
            </a:endParaRPr>
          </a:p>
        </p:txBody>
      </p:sp>
      <p:sp>
        <p:nvSpPr>
          <p:cNvPr id="664" name="Google Shape;664;p57"/>
          <p:cNvSpPr txBox="1"/>
          <p:nvPr/>
        </p:nvSpPr>
        <p:spPr>
          <a:xfrm>
            <a:off x="5290029" y="2465300"/>
            <a:ext cx="916800" cy="29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666666"/>
                </a:solidFill>
                <a:latin typeface="Nunito Sans"/>
                <a:ea typeface="Nunito Sans"/>
                <a:cs typeface="Nunito Sans"/>
                <a:sym typeface="Nunito Sans"/>
              </a:rPr>
              <a:t>Redux</a:t>
            </a:r>
            <a:endParaRPr>
              <a:solidFill>
                <a:srgbClr val="666666"/>
              </a:solidFill>
              <a:latin typeface="Nunito Sans"/>
              <a:ea typeface="Nunito Sans"/>
              <a:cs typeface="Nunito Sans"/>
              <a:sym typeface="Nunito Sans"/>
            </a:endParaRPr>
          </a:p>
          <a:p>
            <a:pPr indent="0" lvl="0" marL="0" rtl="0" algn="ctr">
              <a:lnSpc>
                <a:spcPct val="115000"/>
              </a:lnSpc>
              <a:spcBef>
                <a:spcPts val="0"/>
              </a:spcBef>
              <a:spcAft>
                <a:spcPts val="0"/>
              </a:spcAft>
              <a:buNone/>
            </a:pPr>
            <a:r>
              <a:t/>
            </a:r>
            <a:endParaRPr>
              <a:solidFill>
                <a:srgbClr val="666666"/>
              </a:solidFill>
              <a:latin typeface="Nunito Sans"/>
              <a:ea typeface="Nunito Sans"/>
              <a:cs typeface="Nunito Sans"/>
              <a:sym typeface="Nunito Sans"/>
            </a:endParaRPr>
          </a:p>
        </p:txBody>
      </p:sp>
      <p:pic>
        <p:nvPicPr>
          <p:cNvPr id="665" name="Google Shape;665;p57"/>
          <p:cNvPicPr preferRelativeResize="0"/>
          <p:nvPr/>
        </p:nvPicPr>
        <p:blipFill rotWithShape="1">
          <a:blip r:embed="rId4">
            <a:alphaModFix/>
          </a:blip>
          <a:srcRect b="0" l="0" r="0" t="0"/>
          <a:stretch/>
        </p:blipFill>
        <p:spPr>
          <a:xfrm>
            <a:off x="3774876" y="1764697"/>
            <a:ext cx="672000" cy="725068"/>
          </a:xfrm>
          <a:prstGeom prst="rect">
            <a:avLst/>
          </a:prstGeom>
          <a:noFill/>
          <a:ln>
            <a:noFill/>
          </a:ln>
        </p:spPr>
      </p:pic>
      <p:pic>
        <p:nvPicPr>
          <p:cNvPr id="666" name="Google Shape;666;p57"/>
          <p:cNvPicPr preferRelativeResize="0"/>
          <p:nvPr/>
        </p:nvPicPr>
        <p:blipFill rotWithShape="1">
          <a:blip r:embed="rId5">
            <a:alphaModFix/>
          </a:blip>
          <a:srcRect b="0" l="0" r="0" t="0"/>
          <a:stretch/>
        </p:blipFill>
        <p:spPr>
          <a:xfrm>
            <a:off x="5405727" y="1744298"/>
            <a:ext cx="672000" cy="733787"/>
          </a:xfrm>
          <a:prstGeom prst="rect">
            <a:avLst/>
          </a:prstGeom>
          <a:noFill/>
          <a:ln>
            <a:noFill/>
          </a:ln>
        </p:spPr>
      </p:pic>
      <p:pic>
        <p:nvPicPr>
          <p:cNvPr id="667" name="Google Shape;667;p57"/>
          <p:cNvPicPr preferRelativeResize="0"/>
          <p:nvPr/>
        </p:nvPicPr>
        <p:blipFill>
          <a:blip r:embed="rId6">
            <a:alphaModFix/>
          </a:blip>
          <a:stretch>
            <a:fillRect/>
          </a:stretch>
        </p:blipFill>
        <p:spPr>
          <a:xfrm>
            <a:off x="6943210" y="1764701"/>
            <a:ext cx="873153" cy="692975"/>
          </a:xfrm>
          <a:prstGeom prst="rect">
            <a:avLst/>
          </a:prstGeom>
          <a:noFill/>
          <a:ln>
            <a:noFill/>
          </a:ln>
        </p:spPr>
      </p:pic>
      <p:sp>
        <p:nvSpPr>
          <p:cNvPr id="668" name="Google Shape;668;p57"/>
          <p:cNvSpPr txBox="1"/>
          <p:nvPr/>
        </p:nvSpPr>
        <p:spPr>
          <a:xfrm>
            <a:off x="6780386" y="2465300"/>
            <a:ext cx="1198800" cy="29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666666"/>
                </a:solidFill>
                <a:latin typeface="Nunito Sans"/>
                <a:ea typeface="Nunito Sans"/>
                <a:cs typeface="Nunito Sans"/>
                <a:sym typeface="Nunito Sans"/>
              </a:rPr>
              <a:t>Material-UI</a:t>
            </a:r>
            <a:endParaRPr>
              <a:solidFill>
                <a:srgbClr val="666666"/>
              </a:solidFill>
              <a:latin typeface="Nunito Sans"/>
              <a:ea typeface="Nunito Sans"/>
              <a:cs typeface="Nunito Sans"/>
              <a:sym typeface="Nunito Sans"/>
            </a:endParaRPr>
          </a:p>
        </p:txBody>
      </p:sp>
      <p:pic>
        <p:nvPicPr>
          <p:cNvPr id="669" name="Google Shape;669;p57"/>
          <p:cNvPicPr preferRelativeResize="0"/>
          <p:nvPr/>
        </p:nvPicPr>
        <p:blipFill>
          <a:blip r:embed="rId7">
            <a:alphaModFix/>
          </a:blip>
          <a:stretch>
            <a:fillRect/>
          </a:stretch>
        </p:blipFill>
        <p:spPr>
          <a:xfrm>
            <a:off x="4322538" y="2932725"/>
            <a:ext cx="822051" cy="822051"/>
          </a:xfrm>
          <a:prstGeom prst="rect">
            <a:avLst/>
          </a:prstGeom>
          <a:noFill/>
          <a:ln>
            <a:noFill/>
          </a:ln>
        </p:spPr>
      </p:pic>
      <p:sp>
        <p:nvSpPr>
          <p:cNvPr id="670" name="Google Shape;670;p57"/>
          <p:cNvSpPr txBox="1"/>
          <p:nvPr/>
        </p:nvSpPr>
        <p:spPr>
          <a:xfrm>
            <a:off x="4268325" y="3668625"/>
            <a:ext cx="1198800" cy="29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666666"/>
                </a:solidFill>
                <a:latin typeface="Nunito Sans"/>
                <a:ea typeface="Nunito Sans"/>
                <a:cs typeface="Nunito Sans"/>
                <a:sym typeface="Nunito Sans"/>
              </a:rPr>
              <a:t>HighCharts</a:t>
            </a:r>
            <a:endParaRPr>
              <a:solidFill>
                <a:srgbClr val="666666"/>
              </a:solidFill>
              <a:latin typeface="Nunito Sans"/>
              <a:ea typeface="Nunito Sans"/>
              <a:cs typeface="Nunito Sans"/>
              <a:sym typeface="Nunito Sans"/>
            </a:endParaRPr>
          </a:p>
        </p:txBody>
      </p:sp>
      <p:sp>
        <p:nvSpPr>
          <p:cNvPr id="671" name="Google Shape;671;p57"/>
          <p:cNvSpPr txBox="1"/>
          <p:nvPr/>
        </p:nvSpPr>
        <p:spPr>
          <a:xfrm>
            <a:off x="6004489" y="3668625"/>
            <a:ext cx="1123500" cy="2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666666"/>
                </a:solidFill>
                <a:latin typeface="Nunito Sans"/>
                <a:ea typeface="Nunito Sans"/>
                <a:cs typeface="Nunito Sans"/>
                <a:sym typeface="Nunito Sans"/>
              </a:rPr>
              <a:t>React Flow</a:t>
            </a:r>
            <a:endParaRPr b="1">
              <a:solidFill>
                <a:srgbClr val="666666"/>
              </a:solidFill>
              <a:latin typeface="Nunito Sans"/>
              <a:ea typeface="Nunito Sans"/>
              <a:cs typeface="Nunito Sans"/>
              <a:sym typeface="Nunito Sans"/>
            </a:endParaRPr>
          </a:p>
        </p:txBody>
      </p:sp>
      <p:pic>
        <p:nvPicPr>
          <p:cNvPr id="672" name="Google Shape;672;p57"/>
          <p:cNvPicPr preferRelativeResize="0"/>
          <p:nvPr/>
        </p:nvPicPr>
        <p:blipFill>
          <a:blip r:embed="rId8">
            <a:alphaModFix/>
          </a:blip>
          <a:stretch>
            <a:fillRect/>
          </a:stretch>
        </p:blipFill>
        <p:spPr>
          <a:xfrm>
            <a:off x="6206825" y="3042988"/>
            <a:ext cx="601525" cy="60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idx="1" type="body"/>
          </p:nvPr>
        </p:nvSpPr>
        <p:spPr>
          <a:xfrm>
            <a:off x="5870450" y="3441947"/>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Kieu Tran Thi Thanh</a:t>
            </a:r>
            <a:endParaRPr/>
          </a:p>
          <a:p>
            <a:pPr indent="0" lvl="0" marL="0" rtl="0" algn="l">
              <a:lnSpc>
                <a:spcPct val="115000"/>
              </a:lnSpc>
              <a:spcBef>
                <a:spcPts val="600"/>
              </a:spcBef>
              <a:spcAft>
                <a:spcPts val="0"/>
              </a:spcAft>
              <a:buSzPts val="900"/>
              <a:buNone/>
            </a:pPr>
            <a:r>
              <a:rPr lang="en"/>
              <a:t>Role: Secretary / Developer</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3"/>
              </a:rPr>
              <a:t> </a:t>
            </a:r>
            <a:r>
              <a:rPr lang="en" u="sng">
                <a:solidFill>
                  <a:schemeClr val="hlink"/>
                </a:solidFill>
                <a:hlinkClick r:id="rId4"/>
              </a:rPr>
              <a:t>thanhkieutran391@gmail.com</a:t>
            </a:r>
            <a:endParaRPr/>
          </a:p>
          <a:p>
            <a:pPr indent="0" lvl="0" marL="0" rtl="0" algn="l">
              <a:lnSpc>
                <a:spcPct val="115000"/>
              </a:lnSpc>
              <a:spcBef>
                <a:spcPts val="600"/>
              </a:spcBef>
              <a:spcAft>
                <a:spcPts val="0"/>
              </a:spcAft>
              <a:buSzPts val="900"/>
              <a:buNone/>
            </a:pPr>
            <a:r>
              <a:rPr lang="en"/>
              <a:t>Class: K23 CMU TTT</a:t>
            </a:r>
            <a:endParaRPr/>
          </a:p>
          <a:p>
            <a:pPr indent="0" lvl="0" marL="0" rtl="0" algn="l">
              <a:lnSpc>
                <a:spcPct val="115000"/>
              </a:lnSpc>
              <a:spcBef>
                <a:spcPts val="600"/>
              </a:spcBef>
              <a:spcAft>
                <a:spcPts val="0"/>
              </a:spcAft>
              <a:buSzPts val="900"/>
              <a:buNone/>
            </a:pPr>
            <a:r>
              <a:rPr lang="en"/>
              <a:t>S.T United</a:t>
            </a:r>
            <a:endParaRPr/>
          </a:p>
        </p:txBody>
      </p:sp>
      <p:sp>
        <p:nvSpPr>
          <p:cNvPr id="230" name="Google Shape;230;p31"/>
          <p:cNvSpPr txBox="1"/>
          <p:nvPr>
            <p:ph type="title"/>
          </p:nvPr>
        </p:nvSpPr>
        <p:spPr>
          <a:xfrm>
            <a:off x="83400" y="575500"/>
            <a:ext cx="2404800" cy="398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solidFill>
                  <a:schemeClr val="lt1"/>
                </a:solidFill>
                <a:latin typeface="PT Sans Narrow"/>
                <a:ea typeface="PT Sans Narrow"/>
                <a:cs typeface="PT Sans Narrow"/>
                <a:sym typeface="PT Sans Narrow"/>
              </a:rPr>
              <a:t> Team </a:t>
            </a:r>
            <a:r>
              <a:rPr lang="en" sz="2000">
                <a:latin typeface="PT Sans Narrow"/>
                <a:ea typeface="PT Sans Narrow"/>
                <a:cs typeface="PT Sans Narrow"/>
                <a:sym typeface="PT Sans Narrow"/>
              </a:rPr>
              <a:t>C2SE-06</a:t>
            </a:r>
            <a:endParaRPr sz="2000">
              <a:latin typeface="PT Sans Narrow"/>
              <a:ea typeface="PT Sans Narrow"/>
              <a:cs typeface="PT Sans Narrow"/>
              <a:sym typeface="PT Sans Narrow"/>
            </a:endParaRPr>
          </a:p>
        </p:txBody>
      </p:sp>
      <p:sp>
        <p:nvSpPr>
          <p:cNvPr id="231" name="Google Shape;231;p31"/>
          <p:cNvSpPr txBox="1"/>
          <p:nvPr>
            <p:ph idx="1" type="body"/>
          </p:nvPr>
        </p:nvSpPr>
        <p:spPr>
          <a:xfrm>
            <a:off x="2756375" y="1956485"/>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Hoa Vo Van</a:t>
            </a:r>
            <a:endParaRPr/>
          </a:p>
          <a:p>
            <a:pPr indent="0" lvl="0" marL="0" rtl="0" algn="l">
              <a:lnSpc>
                <a:spcPct val="115000"/>
              </a:lnSpc>
              <a:spcBef>
                <a:spcPts val="600"/>
              </a:spcBef>
              <a:spcAft>
                <a:spcPts val="0"/>
              </a:spcAft>
              <a:buSzPts val="900"/>
              <a:buNone/>
            </a:pPr>
            <a:r>
              <a:rPr lang="en"/>
              <a:t>Role: Scrum Master / Developer</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5"/>
              </a:rPr>
              <a:t>hoavo.dng@gmail.com</a:t>
            </a:r>
            <a:endParaRPr/>
          </a:p>
          <a:p>
            <a:pPr indent="0" lvl="0" marL="0" rtl="0" algn="l">
              <a:lnSpc>
                <a:spcPct val="115000"/>
              </a:lnSpc>
              <a:spcBef>
                <a:spcPts val="600"/>
              </a:spcBef>
              <a:spcAft>
                <a:spcPts val="0"/>
              </a:spcAft>
              <a:buSzPts val="900"/>
              <a:buNone/>
            </a:pPr>
            <a:r>
              <a:rPr lang="en"/>
              <a:t>Class: K23 CMU TPM1</a:t>
            </a:r>
            <a:endParaRPr/>
          </a:p>
          <a:p>
            <a:pPr indent="0" lvl="0" marL="0" rtl="0" algn="l">
              <a:lnSpc>
                <a:spcPct val="115000"/>
              </a:lnSpc>
              <a:spcBef>
                <a:spcPts val="600"/>
              </a:spcBef>
              <a:spcAft>
                <a:spcPts val="0"/>
              </a:spcAft>
              <a:buSzPts val="900"/>
              <a:buNone/>
            </a:pPr>
            <a:r>
              <a:rPr lang="en"/>
              <a:t>Team Lead at FPT Software</a:t>
            </a:r>
            <a:endParaRPr/>
          </a:p>
        </p:txBody>
      </p:sp>
      <p:sp>
        <p:nvSpPr>
          <p:cNvPr id="232" name="Google Shape;232;p31"/>
          <p:cNvSpPr txBox="1"/>
          <p:nvPr>
            <p:ph idx="1" type="body"/>
          </p:nvPr>
        </p:nvSpPr>
        <p:spPr>
          <a:xfrm>
            <a:off x="5870450" y="1938072"/>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Tin Pham Van</a:t>
            </a:r>
            <a:endParaRPr/>
          </a:p>
          <a:p>
            <a:pPr indent="0" lvl="0" marL="0" rtl="0" algn="l">
              <a:lnSpc>
                <a:spcPct val="115000"/>
              </a:lnSpc>
              <a:spcBef>
                <a:spcPts val="600"/>
              </a:spcBef>
              <a:spcAft>
                <a:spcPts val="0"/>
              </a:spcAft>
              <a:buSzPts val="900"/>
              <a:buNone/>
            </a:pPr>
            <a:r>
              <a:rPr lang="en"/>
              <a:t>Role: </a:t>
            </a:r>
            <a:r>
              <a:rPr lang="en">
                <a:solidFill>
                  <a:schemeClr val="dk2"/>
                </a:solidFill>
              </a:rPr>
              <a:t>Designer /</a:t>
            </a:r>
            <a:r>
              <a:rPr lang="en"/>
              <a:t> Developer</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6"/>
              </a:rPr>
              <a:t>tinphamvan123@gmail.com</a:t>
            </a:r>
            <a:endParaRPr/>
          </a:p>
          <a:p>
            <a:pPr indent="0" lvl="0" marL="0" rtl="0" algn="l">
              <a:lnSpc>
                <a:spcPct val="115000"/>
              </a:lnSpc>
              <a:spcBef>
                <a:spcPts val="600"/>
              </a:spcBef>
              <a:spcAft>
                <a:spcPts val="0"/>
              </a:spcAft>
              <a:buSzPts val="900"/>
              <a:buNone/>
            </a:pPr>
            <a:r>
              <a:rPr lang="en"/>
              <a:t>Class: K23 CMU TPM1</a:t>
            </a:r>
            <a:endParaRPr/>
          </a:p>
          <a:p>
            <a:pPr indent="0" lvl="0" marL="0" rtl="0" algn="l">
              <a:lnSpc>
                <a:spcPct val="115000"/>
              </a:lnSpc>
              <a:spcBef>
                <a:spcPts val="600"/>
              </a:spcBef>
              <a:spcAft>
                <a:spcPts val="0"/>
              </a:spcAft>
              <a:buSzPts val="900"/>
              <a:buNone/>
            </a:pPr>
            <a:r>
              <a:rPr lang="en"/>
              <a:t>mgm technology partners vietnam</a:t>
            </a:r>
            <a:endParaRPr/>
          </a:p>
        </p:txBody>
      </p:sp>
      <p:sp>
        <p:nvSpPr>
          <p:cNvPr id="233" name="Google Shape;233;p31"/>
          <p:cNvSpPr txBox="1"/>
          <p:nvPr>
            <p:ph idx="1" type="body"/>
          </p:nvPr>
        </p:nvSpPr>
        <p:spPr>
          <a:xfrm>
            <a:off x="2710725" y="3460360"/>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Dong Ky Huu</a:t>
            </a:r>
            <a:endParaRPr/>
          </a:p>
          <a:p>
            <a:pPr indent="0" lvl="0" marL="0" rtl="0" algn="l">
              <a:lnSpc>
                <a:spcPct val="115000"/>
              </a:lnSpc>
              <a:spcBef>
                <a:spcPts val="600"/>
              </a:spcBef>
              <a:spcAft>
                <a:spcPts val="0"/>
              </a:spcAft>
              <a:buSzPts val="900"/>
              <a:buNone/>
            </a:pPr>
            <a:r>
              <a:rPr lang="en"/>
              <a:t>Role: Developer</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7"/>
              </a:rPr>
              <a:t>kyhuudong@gmail.com</a:t>
            </a:r>
            <a:endParaRPr/>
          </a:p>
          <a:p>
            <a:pPr indent="0" lvl="0" marL="0" rtl="0" algn="l">
              <a:lnSpc>
                <a:spcPct val="115000"/>
              </a:lnSpc>
              <a:spcBef>
                <a:spcPts val="600"/>
              </a:spcBef>
              <a:spcAft>
                <a:spcPts val="0"/>
              </a:spcAft>
              <a:buSzPts val="900"/>
              <a:buNone/>
            </a:pPr>
            <a:r>
              <a:rPr lang="en"/>
              <a:t>Class: K23 CMU TPM6</a:t>
            </a:r>
            <a:endParaRPr/>
          </a:p>
          <a:p>
            <a:pPr indent="0" lvl="0" marL="0" rtl="0" algn="l">
              <a:spcBef>
                <a:spcPts val="600"/>
              </a:spcBef>
              <a:spcAft>
                <a:spcPts val="0"/>
              </a:spcAft>
              <a:buClr>
                <a:schemeClr val="dk1"/>
              </a:buClr>
              <a:buSzPts val="900"/>
              <a:buFont typeface="Arial"/>
              <a:buNone/>
            </a:pPr>
            <a:r>
              <a:rPr lang="en">
                <a:solidFill>
                  <a:schemeClr val="dk2"/>
                </a:solidFill>
              </a:rPr>
              <a:t>mgm technology partners vietnam</a:t>
            </a:r>
            <a:endParaRPr>
              <a:solidFill>
                <a:schemeClr val="dk2"/>
              </a:solidFill>
            </a:endParaRPr>
          </a:p>
          <a:p>
            <a:pPr indent="0" lvl="0" marL="0" rtl="0" algn="l">
              <a:lnSpc>
                <a:spcPct val="115000"/>
              </a:lnSpc>
              <a:spcBef>
                <a:spcPts val="600"/>
              </a:spcBef>
              <a:spcAft>
                <a:spcPts val="0"/>
              </a:spcAft>
              <a:buSzPts val="900"/>
              <a:buNone/>
            </a:pPr>
            <a:r>
              <a:t/>
            </a:r>
            <a:endParaRPr/>
          </a:p>
        </p:txBody>
      </p:sp>
      <p:pic>
        <p:nvPicPr>
          <p:cNvPr id="234" name="Google Shape;234;p31"/>
          <p:cNvPicPr preferRelativeResize="0"/>
          <p:nvPr/>
        </p:nvPicPr>
        <p:blipFill rotWithShape="1">
          <a:blip r:embed="rId8">
            <a:alphaModFix/>
          </a:blip>
          <a:srcRect b="69" l="0" r="0" t="59"/>
          <a:stretch/>
        </p:blipFill>
        <p:spPr>
          <a:xfrm>
            <a:off x="315425" y="1595625"/>
            <a:ext cx="1940751" cy="1940751"/>
          </a:xfrm>
          <a:prstGeom prst="rect">
            <a:avLst/>
          </a:prstGeom>
          <a:noFill/>
          <a:ln>
            <a:noFill/>
          </a:ln>
        </p:spPr>
      </p:pic>
      <p:sp>
        <p:nvSpPr>
          <p:cNvPr id="235" name="Google Shape;235;p31"/>
          <p:cNvSpPr txBox="1"/>
          <p:nvPr>
            <p:ph idx="1" type="body"/>
          </p:nvPr>
        </p:nvSpPr>
        <p:spPr>
          <a:xfrm>
            <a:off x="2794675" y="315797"/>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Binh Thanh Nguyen</a:t>
            </a:r>
            <a:endParaRPr/>
          </a:p>
          <a:p>
            <a:pPr indent="0" lvl="0" marL="0" rtl="0" algn="l">
              <a:lnSpc>
                <a:spcPct val="115000"/>
              </a:lnSpc>
              <a:spcBef>
                <a:spcPts val="600"/>
              </a:spcBef>
              <a:spcAft>
                <a:spcPts val="0"/>
              </a:spcAft>
              <a:buSzPts val="900"/>
              <a:buNone/>
            </a:pPr>
            <a:r>
              <a:rPr lang="en"/>
              <a:t>Role: Mentor </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9"/>
              </a:rPr>
              <a:t>ttb_2001@yahoo.com</a:t>
            </a:r>
            <a:endParaRPr/>
          </a:p>
          <a:p>
            <a:pPr indent="0" lvl="0" marL="0" rtl="0" algn="l">
              <a:lnSpc>
                <a:spcPct val="115000"/>
              </a:lnSpc>
              <a:spcBef>
                <a:spcPts val="600"/>
              </a:spcBef>
              <a:spcAft>
                <a:spcPts val="0"/>
              </a:spcAft>
              <a:buSzPts val="900"/>
              <a:buNone/>
            </a:pPr>
            <a:r>
              <a:rPr lang="en"/>
              <a:t>International School at Duy Tan University</a:t>
            </a:r>
            <a:endParaRPr/>
          </a:p>
          <a:p>
            <a:pPr indent="0" lvl="0" marL="0" rtl="0" algn="l">
              <a:lnSpc>
                <a:spcPct val="115000"/>
              </a:lnSpc>
              <a:spcBef>
                <a:spcPts val="600"/>
              </a:spcBef>
              <a:spcAft>
                <a:spcPts val="0"/>
              </a:spcAft>
              <a:buSzPts val="900"/>
              <a:buNone/>
            </a:pPr>
            <a:r>
              <a:t/>
            </a:r>
            <a:endParaRPr/>
          </a:p>
        </p:txBody>
      </p:sp>
      <p:pic>
        <p:nvPicPr>
          <p:cNvPr id="236" name="Google Shape;236;p31"/>
          <p:cNvPicPr preferRelativeResize="0"/>
          <p:nvPr/>
        </p:nvPicPr>
        <p:blipFill rotWithShape="1">
          <a:blip r:embed="rId10">
            <a:alphaModFix/>
          </a:blip>
          <a:srcRect b="0" l="0" r="0" t="0"/>
          <a:stretch/>
        </p:blipFill>
        <p:spPr>
          <a:xfrm>
            <a:off x="7965601" y="1937666"/>
            <a:ext cx="871125" cy="872510"/>
          </a:xfrm>
          <a:prstGeom prst="rect">
            <a:avLst/>
          </a:prstGeom>
          <a:noFill/>
          <a:ln>
            <a:noFill/>
          </a:ln>
        </p:spPr>
      </p:pic>
      <p:sp>
        <p:nvSpPr>
          <p:cNvPr id="237" name="Google Shape;237;p3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238" name="Google Shape;238;p31"/>
          <p:cNvPicPr preferRelativeResize="0"/>
          <p:nvPr/>
        </p:nvPicPr>
        <p:blipFill>
          <a:blip r:embed="rId11">
            <a:alphaModFix/>
          </a:blip>
          <a:stretch>
            <a:fillRect/>
          </a:stretch>
        </p:blipFill>
        <p:spPr>
          <a:xfrm>
            <a:off x="4648951" y="307760"/>
            <a:ext cx="890053" cy="872475"/>
          </a:xfrm>
          <a:prstGeom prst="rect">
            <a:avLst/>
          </a:prstGeom>
          <a:noFill/>
          <a:ln>
            <a:noFill/>
          </a:ln>
        </p:spPr>
      </p:pic>
      <p:sp>
        <p:nvSpPr>
          <p:cNvPr id="239" name="Google Shape;239;p31"/>
          <p:cNvSpPr txBox="1"/>
          <p:nvPr>
            <p:ph idx="1" type="body"/>
          </p:nvPr>
        </p:nvSpPr>
        <p:spPr>
          <a:xfrm>
            <a:off x="5960025" y="315797"/>
            <a:ext cx="2769300" cy="16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lang="en"/>
              <a:t>Name: Huy Truong Dinh</a:t>
            </a:r>
            <a:endParaRPr/>
          </a:p>
          <a:p>
            <a:pPr indent="0" lvl="0" marL="0" rtl="0" algn="l">
              <a:lnSpc>
                <a:spcPct val="115000"/>
              </a:lnSpc>
              <a:spcBef>
                <a:spcPts val="600"/>
              </a:spcBef>
              <a:spcAft>
                <a:spcPts val="0"/>
              </a:spcAft>
              <a:buSzPts val="900"/>
              <a:buNone/>
            </a:pPr>
            <a:r>
              <a:rPr lang="en"/>
              <a:t>Role: Mentor </a:t>
            </a:r>
            <a:endParaRPr/>
          </a:p>
          <a:p>
            <a:pPr indent="0" lvl="0" marL="0" rtl="0" algn="l">
              <a:lnSpc>
                <a:spcPct val="115000"/>
              </a:lnSpc>
              <a:spcBef>
                <a:spcPts val="600"/>
              </a:spcBef>
              <a:spcAft>
                <a:spcPts val="0"/>
              </a:spcAft>
              <a:buSzPts val="900"/>
              <a:buNone/>
            </a:pPr>
            <a:r>
              <a:rPr lang="en"/>
              <a:t>Contact: </a:t>
            </a:r>
            <a:r>
              <a:rPr lang="en" u="sng">
                <a:solidFill>
                  <a:schemeClr val="hlink"/>
                </a:solidFill>
                <a:hlinkClick r:id="rId12"/>
              </a:rPr>
              <a:t>huy.truongdinh@gmail.com</a:t>
            </a:r>
            <a:endParaRPr/>
          </a:p>
          <a:p>
            <a:pPr indent="0" lvl="0" marL="0" rtl="0" algn="l">
              <a:lnSpc>
                <a:spcPct val="115000"/>
              </a:lnSpc>
              <a:spcBef>
                <a:spcPts val="600"/>
              </a:spcBef>
              <a:spcAft>
                <a:spcPts val="0"/>
              </a:spcAft>
              <a:buSzPts val="900"/>
              <a:buNone/>
            </a:pPr>
            <a:r>
              <a:rPr lang="en"/>
              <a:t>International School at Duy Tan University</a:t>
            </a:r>
            <a:endParaRPr/>
          </a:p>
          <a:p>
            <a:pPr indent="0" lvl="0" marL="0" rtl="0" algn="l">
              <a:lnSpc>
                <a:spcPct val="115000"/>
              </a:lnSpc>
              <a:spcBef>
                <a:spcPts val="600"/>
              </a:spcBef>
              <a:spcAft>
                <a:spcPts val="0"/>
              </a:spcAft>
              <a:buSzPts val="900"/>
              <a:buNone/>
            </a:pPr>
            <a:r>
              <a:t/>
            </a:r>
            <a:endParaRPr/>
          </a:p>
        </p:txBody>
      </p:sp>
      <p:pic>
        <p:nvPicPr>
          <p:cNvPr id="240" name="Google Shape;240;p31"/>
          <p:cNvPicPr preferRelativeResize="0"/>
          <p:nvPr/>
        </p:nvPicPr>
        <p:blipFill>
          <a:blip r:embed="rId11">
            <a:alphaModFix/>
          </a:blip>
          <a:stretch>
            <a:fillRect/>
          </a:stretch>
        </p:blipFill>
        <p:spPr>
          <a:xfrm>
            <a:off x="7890501" y="307760"/>
            <a:ext cx="890053" cy="872475"/>
          </a:xfrm>
          <a:prstGeom prst="rect">
            <a:avLst/>
          </a:prstGeom>
          <a:noFill/>
          <a:ln>
            <a:noFill/>
          </a:ln>
        </p:spPr>
      </p:pic>
      <p:pic>
        <p:nvPicPr>
          <p:cNvPr id="241" name="Google Shape;241;p31"/>
          <p:cNvPicPr preferRelativeResize="0"/>
          <p:nvPr/>
        </p:nvPicPr>
        <p:blipFill>
          <a:blip r:embed="rId13">
            <a:alphaModFix/>
          </a:blip>
          <a:stretch>
            <a:fillRect/>
          </a:stretch>
        </p:blipFill>
        <p:spPr>
          <a:xfrm flipH="1" rot="239997">
            <a:off x="4708749" y="3597226"/>
            <a:ext cx="871132" cy="872475"/>
          </a:xfrm>
          <a:prstGeom prst="rect">
            <a:avLst/>
          </a:prstGeom>
          <a:noFill/>
          <a:ln>
            <a:noFill/>
          </a:ln>
        </p:spPr>
      </p:pic>
      <p:pic>
        <p:nvPicPr>
          <p:cNvPr id="242" name="Google Shape;242;p31"/>
          <p:cNvPicPr preferRelativeResize="0"/>
          <p:nvPr/>
        </p:nvPicPr>
        <p:blipFill>
          <a:blip r:embed="rId14">
            <a:alphaModFix/>
          </a:blip>
          <a:stretch>
            <a:fillRect/>
          </a:stretch>
        </p:blipFill>
        <p:spPr>
          <a:xfrm>
            <a:off x="8041800" y="3530505"/>
            <a:ext cx="871125" cy="872472"/>
          </a:xfrm>
          <a:prstGeom prst="rect">
            <a:avLst/>
          </a:prstGeom>
          <a:noFill/>
          <a:ln>
            <a:noFill/>
          </a:ln>
        </p:spPr>
      </p:pic>
      <p:pic>
        <p:nvPicPr>
          <p:cNvPr id="243" name="Google Shape;243;p31"/>
          <p:cNvPicPr preferRelativeResize="0"/>
          <p:nvPr/>
        </p:nvPicPr>
        <p:blipFill>
          <a:blip r:embed="rId15">
            <a:alphaModFix/>
          </a:blip>
          <a:stretch>
            <a:fillRect/>
          </a:stretch>
        </p:blipFill>
        <p:spPr>
          <a:xfrm>
            <a:off x="4697349" y="2038112"/>
            <a:ext cx="904538" cy="9059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676" name="Shape 676"/>
        <p:cNvGrpSpPr/>
        <p:nvPr/>
      </p:nvGrpSpPr>
      <p:grpSpPr>
        <a:xfrm>
          <a:off x="0" y="0"/>
          <a:ext cx="0" cy="0"/>
          <a:chOff x="0" y="0"/>
          <a:chExt cx="0" cy="0"/>
        </a:xfrm>
      </p:grpSpPr>
      <p:pic>
        <p:nvPicPr>
          <p:cNvPr id="677" name="Google Shape;677;p58"/>
          <p:cNvPicPr preferRelativeResize="0"/>
          <p:nvPr/>
        </p:nvPicPr>
        <p:blipFill>
          <a:blip r:embed="rId3">
            <a:alphaModFix/>
          </a:blip>
          <a:stretch>
            <a:fillRect/>
          </a:stretch>
        </p:blipFill>
        <p:spPr>
          <a:xfrm>
            <a:off x="3669075" y="2082850"/>
            <a:ext cx="5215476" cy="2906974"/>
          </a:xfrm>
          <a:prstGeom prst="rect">
            <a:avLst/>
          </a:prstGeom>
          <a:noFill/>
          <a:ln>
            <a:noFill/>
          </a:ln>
        </p:spPr>
      </p:pic>
      <p:sp>
        <p:nvSpPr>
          <p:cNvPr id="678" name="Google Shape;678;p58"/>
          <p:cNvSpPr txBox="1"/>
          <p:nvPr/>
        </p:nvSpPr>
        <p:spPr>
          <a:xfrm>
            <a:off x="2789000" y="138825"/>
            <a:ext cx="41343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2000">
                <a:solidFill>
                  <a:schemeClr val="dk1"/>
                </a:solidFill>
                <a:latin typeface="Oswald"/>
                <a:ea typeface="Oswald"/>
                <a:cs typeface="Oswald"/>
                <a:sym typeface="Oswald"/>
              </a:rPr>
              <a:t>CHALLENGES &amp; FUTURE SCOPES</a:t>
            </a:r>
            <a:endParaRPr i="0" sz="2000" u="none" cap="none" strike="noStrike">
              <a:solidFill>
                <a:srgbClr val="000000"/>
              </a:solidFill>
              <a:latin typeface="Oswald"/>
              <a:ea typeface="Oswald"/>
              <a:cs typeface="Oswald"/>
              <a:sym typeface="Oswald"/>
            </a:endParaRPr>
          </a:p>
        </p:txBody>
      </p:sp>
      <p:sp>
        <p:nvSpPr>
          <p:cNvPr id="679" name="Google Shape;679;p5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680" name="Google Shape;680;p58"/>
          <p:cNvSpPr txBox="1"/>
          <p:nvPr/>
        </p:nvSpPr>
        <p:spPr>
          <a:xfrm>
            <a:off x="2912300" y="859100"/>
            <a:ext cx="5917200" cy="18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Open Sans"/>
                <a:ea typeface="Open Sans"/>
                <a:cs typeface="Open Sans"/>
                <a:sym typeface="Open Sans"/>
              </a:rPr>
              <a:t>Challenges:</a:t>
            </a:r>
            <a:endParaRPr b="1" sz="17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There are too many cases of messy data</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Difficult to process all businesses within capstone's deadlines</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Lack of support tools for automated process handling</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The new UI is </a:t>
            </a:r>
            <a:r>
              <a:rPr b="1" lang="en" sz="1600">
                <a:latin typeface="Open Sans"/>
                <a:ea typeface="Open Sans"/>
                <a:cs typeface="Open Sans"/>
                <a:sym typeface="Open Sans"/>
              </a:rPr>
              <a:t>not</a:t>
            </a:r>
            <a:r>
              <a:rPr lang="en" sz="1600">
                <a:latin typeface="Open Sans"/>
                <a:ea typeface="Open Sans"/>
                <a:cs typeface="Open Sans"/>
                <a:sym typeface="Open Sans"/>
              </a:rPr>
              <a:t> optimized</a:t>
            </a:r>
            <a:endParaRPr sz="1600">
              <a:latin typeface="Open Sans"/>
              <a:ea typeface="Open Sans"/>
              <a:cs typeface="Open Sans"/>
              <a:sym typeface="Open Sans"/>
            </a:endParaRPr>
          </a:p>
        </p:txBody>
      </p:sp>
      <p:sp>
        <p:nvSpPr>
          <p:cNvPr id="681" name="Google Shape;681;p58"/>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685" name="Shape 685"/>
        <p:cNvGrpSpPr/>
        <p:nvPr/>
      </p:nvGrpSpPr>
      <p:grpSpPr>
        <a:xfrm>
          <a:off x="0" y="0"/>
          <a:ext cx="0" cy="0"/>
          <a:chOff x="0" y="0"/>
          <a:chExt cx="0" cy="0"/>
        </a:xfrm>
      </p:grpSpPr>
      <p:pic>
        <p:nvPicPr>
          <p:cNvPr id="686" name="Google Shape;686;p59"/>
          <p:cNvPicPr preferRelativeResize="0"/>
          <p:nvPr/>
        </p:nvPicPr>
        <p:blipFill>
          <a:blip r:embed="rId3">
            <a:alphaModFix/>
          </a:blip>
          <a:stretch>
            <a:fillRect/>
          </a:stretch>
        </p:blipFill>
        <p:spPr>
          <a:xfrm>
            <a:off x="4012850" y="2014391"/>
            <a:ext cx="4134302" cy="3027558"/>
          </a:xfrm>
          <a:prstGeom prst="rect">
            <a:avLst/>
          </a:prstGeom>
          <a:noFill/>
          <a:ln>
            <a:noFill/>
          </a:ln>
        </p:spPr>
      </p:pic>
      <p:sp>
        <p:nvSpPr>
          <p:cNvPr id="687" name="Google Shape;687;p59"/>
          <p:cNvSpPr txBox="1"/>
          <p:nvPr/>
        </p:nvSpPr>
        <p:spPr>
          <a:xfrm>
            <a:off x="2789000" y="138825"/>
            <a:ext cx="413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2000">
                <a:solidFill>
                  <a:schemeClr val="dk1"/>
                </a:solidFill>
                <a:latin typeface="Oswald"/>
                <a:ea typeface="Oswald"/>
                <a:cs typeface="Oswald"/>
                <a:sym typeface="Oswald"/>
              </a:rPr>
              <a:t>CHALLENGES &amp; FUTURE SCOPES</a:t>
            </a:r>
            <a:endParaRPr sz="2000">
              <a:solidFill>
                <a:schemeClr val="dk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sz="2000">
              <a:solidFill>
                <a:schemeClr val="dk1"/>
              </a:solidFill>
              <a:latin typeface="Oswald"/>
              <a:ea typeface="Oswald"/>
              <a:cs typeface="Oswald"/>
              <a:sym typeface="Oswald"/>
            </a:endParaRPr>
          </a:p>
        </p:txBody>
      </p:sp>
      <p:sp>
        <p:nvSpPr>
          <p:cNvPr id="688" name="Google Shape;688;p5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689" name="Google Shape;689;p59"/>
          <p:cNvSpPr txBox="1"/>
          <p:nvPr/>
        </p:nvSpPr>
        <p:spPr>
          <a:xfrm>
            <a:off x="2833625" y="875150"/>
            <a:ext cx="5995800" cy="18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Open Sans"/>
                <a:ea typeface="Open Sans"/>
                <a:cs typeface="Open Sans"/>
                <a:sym typeface="Open Sans"/>
              </a:rPr>
              <a:t>Future scopes</a:t>
            </a:r>
            <a:r>
              <a:rPr b="1" lang="en" sz="1700">
                <a:latin typeface="Open Sans"/>
                <a:ea typeface="Open Sans"/>
                <a:cs typeface="Open Sans"/>
                <a:sym typeface="Open Sans"/>
              </a:rPr>
              <a:t>:</a:t>
            </a:r>
            <a:endParaRPr b="1" sz="17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Improve the data ETL process, apply machine learning methods for better data cleaning</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Build a desktop app that users can use without Internet</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Provide query tool to help users perform data query right on UI</a:t>
            </a:r>
            <a:endParaRPr sz="1600">
              <a:latin typeface="Open Sans"/>
              <a:ea typeface="Open Sans"/>
              <a:cs typeface="Open Sans"/>
              <a:sym typeface="Open Sans"/>
            </a:endParaRPr>
          </a:p>
        </p:txBody>
      </p:sp>
      <p:sp>
        <p:nvSpPr>
          <p:cNvPr id="690" name="Google Shape;690;p59"/>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2. Product</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694" name="Shape 694"/>
        <p:cNvGrpSpPr/>
        <p:nvPr/>
      </p:nvGrpSpPr>
      <p:grpSpPr>
        <a:xfrm>
          <a:off x="0" y="0"/>
          <a:ext cx="0" cy="0"/>
          <a:chOff x="0" y="0"/>
          <a:chExt cx="0" cy="0"/>
        </a:xfrm>
      </p:grpSpPr>
      <p:sp>
        <p:nvSpPr>
          <p:cNvPr id="695" name="Google Shape;695;p60"/>
          <p:cNvSpPr txBox="1"/>
          <p:nvPr>
            <p:ph idx="4294967295" type="ctrTitle"/>
          </p:nvPr>
        </p:nvSpPr>
        <p:spPr>
          <a:xfrm>
            <a:off x="636875" y="2802550"/>
            <a:ext cx="8334900" cy="1159800"/>
          </a:xfrm>
          <a:prstGeom prst="rect">
            <a:avLst/>
          </a:prstGeom>
          <a:noFill/>
          <a:ln>
            <a:noFill/>
          </a:ln>
          <a:effectLst>
            <a:outerShdw blurRad="28575" rotWithShape="0" algn="bl" dir="8340000" dist="47625">
              <a:srgbClr val="000000">
                <a:alpha val="2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i="0" lang="en" sz="6000" u="none" cap="none" strike="noStrike">
                <a:solidFill>
                  <a:srgbClr val="F67031"/>
                </a:solidFill>
                <a:latin typeface="Nunito Sans"/>
                <a:ea typeface="Nunito Sans"/>
                <a:cs typeface="Nunito Sans"/>
                <a:sym typeface="Nunito Sans"/>
              </a:rPr>
              <a:t>Project Management</a:t>
            </a:r>
            <a:endParaRPr b="0" i="0" sz="2400" u="none" cap="none" strike="noStrike">
              <a:solidFill>
                <a:srgbClr val="F67031"/>
              </a:solidFill>
              <a:latin typeface="Nunito Sans"/>
              <a:ea typeface="Nunito Sans"/>
              <a:cs typeface="Nunito Sans"/>
              <a:sym typeface="Nunito Sans"/>
            </a:endParaRPr>
          </a:p>
        </p:txBody>
      </p:sp>
      <p:sp>
        <p:nvSpPr>
          <p:cNvPr id="696" name="Google Shape;696;p60"/>
          <p:cNvSpPr txBox="1"/>
          <p:nvPr>
            <p:ph idx="4294967295" type="subTitle"/>
          </p:nvPr>
        </p:nvSpPr>
        <p:spPr>
          <a:xfrm>
            <a:off x="685800" y="3868754"/>
            <a:ext cx="7772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CCCCC"/>
              </a:buClr>
              <a:buSzPts val="1400"/>
              <a:buFont typeface="Nunito Sans"/>
              <a:buNone/>
            </a:pPr>
            <a:r>
              <a:rPr b="0" i="0" lang="en" sz="1700" u="none" cap="none" strike="noStrike">
                <a:solidFill>
                  <a:srgbClr val="F67031"/>
                </a:solidFill>
                <a:latin typeface="Nunito Sans"/>
                <a:ea typeface="Nunito Sans"/>
                <a:cs typeface="Nunito Sans"/>
                <a:sym typeface="Nunito Sans"/>
              </a:rPr>
              <a:t>Learn how we organize the project</a:t>
            </a:r>
            <a:endParaRPr b="0" i="0" sz="1700" u="none" cap="none" strike="noStrike">
              <a:solidFill>
                <a:srgbClr val="F67031"/>
              </a:solidFill>
              <a:latin typeface="Nunito Sans"/>
              <a:ea typeface="Nunito Sans"/>
              <a:cs typeface="Nunito Sans"/>
              <a:sym typeface="Nunito Sans"/>
            </a:endParaRPr>
          </a:p>
        </p:txBody>
      </p:sp>
      <p:grpSp>
        <p:nvGrpSpPr>
          <p:cNvPr id="697" name="Google Shape;697;p60"/>
          <p:cNvGrpSpPr/>
          <p:nvPr/>
        </p:nvGrpSpPr>
        <p:grpSpPr>
          <a:xfrm>
            <a:off x="6791053" y="345959"/>
            <a:ext cx="1591078" cy="1590955"/>
            <a:chOff x="6643075" y="3664250"/>
            <a:chExt cx="408000" cy="408000"/>
          </a:xfrm>
        </p:grpSpPr>
        <p:sp>
          <p:nvSpPr>
            <p:cNvPr id="698" name="Google Shape;698;p60"/>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699" name="Google Shape;699;p60"/>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grpSp>
      <p:grpSp>
        <p:nvGrpSpPr>
          <p:cNvPr id="700" name="Google Shape;700;p60"/>
          <p:cNvGrpSpPr/>
          <p:nvPr/>
        </p:nvGrpSpPr>
        <p:grpSpPr>
          <a:xfrm rot="1508271">
            <a:off x="798793" y="1851447"/>
            <a:ext cx="654248" cy="653804"/>
            <a:chOff x="576250" y="4319400"/>
            <a:chExt cx="442200" cy="441900"/>
          </a:xfrm>
        </p:grpSpPr>
        <p:sp>
          <p:nvSpPr>
            <p:cNvPr id="701" name="Google Shape;701;p60"/>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2" name="Google Shape;702;p60"/>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3" name="Google Shape;703;p60"/>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4" name="Google Shape;704;p60"/>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grpSp>
      <p:sp>
        <p:nvSpPr>
          <p:cNvPr id="705" name="Google Shape;705;p60"/>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6" name="Google Shape;706;p60"/>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7" name="Google Shape;707;p60"/>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8" name="Google Shape;708;p60"/>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09" name="Google Shape;709;p60"/>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67031"/>
              </a:solidFill>
              <a:latin typeface="Arial"/>
              <a:ea typeface="Arial"/>
              <a:cs typeface="Arial"/>
              <a:sym typeface="Arial"/>
            </a:endParaRPr>
          </a:p>
        </p:txBody>
      </p:sp>
      <p:sp>
        <p:nvSpPr>
          <p:cNvPr id="710" name="Google Shape;710;p6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61"/>
          <p:cNvPicPr preferRelativeResize="0"/>
          <p:nvPr/>
        </p:nvPicPr>
        <p:blipFill>
          <a:blip r:embed="rId3">
            <a:alphaModFix/>
          </a:blip>
          <a:stretch>
            <a:fillRect/>
          </a:stretch>
        </p:blipFill>
        <p:spPr>
          <a:xfrm>
            <a:off x="4728650" y="432150"/>
            <a:ext cx="4687225" cy="3923851"/>
          </a:xfrm>
          <a:prstGeom prst="rect">
            <a:avLst/>
          </a:prstGeom>
          <a:noFill/>
          <a:ln>
            <a:noFill/>
          </a:ln>
        </p:spPr>
      </p:pic>
      <p:sp>
        <p:nvSpPr>
          <p:cNvPr id="716" name="Google Shape;716;p61"/>
          <p:cNvSpPr txBox="1"/>
          <p:nvPr>
            <p:ph idx="4294967295" type="body"/>
          </p:nvPr>
        </p:nvSpPr>
        <p:spPr>
          <a:xfrm>
            <a:off x="3018825" y="621425"/>
            <a:ext cx="2268600" cy="4065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434343"/>
              </a:buClr>
              <a:buSzPts val="2400"/>
              <a:buFont typeface="Oswald"/>
              <a:buAutoNum type="arabicPeriod"/>
            </a:pPr>
            <a:r>
              <a:rPr b="1" lang="en" sz="2400">
                <a:solidFill>
                  <a:srgbClr val="434343"/>
                </a:solidFill>
                <a:latin typeface="Oswald"/>
                <a:ea typeface="Oswald"/>
                <a:cs typeface="Oswald"/>
                <a:sym typeface="Oswald"/>
              </a:rPr>
              <a:t>Our Process</a:t>
            </a:r>
            <a:endParaRPr b="1" sz="2400">
              <a:solidFill>
                <a:srgbClr val="434343"/>
              </a:solidFill>
              <a:latin typeface="Oswald"/>
              <a:ea typeface="Oswald"/>
              <a:cs typeface="Oswald"/>
              <a:sym typeface="Oswald"/>
            </a:endParaRPr>
          </a:p>
          <a:p>
            <a:pPr indent="-381000" lvl="0" marL="457200" rtl="0" algn="l">
              <a:lnSpc>
                <a:spcPct val="115000"/>
              </a:lnSpc>
              <a:spcBef>
                <a:spcPts val="1000"/>
              </a:spcBef>
              <a:spcAft>
                <a:spcPts val="0"/>
              </a:spcAft>
              <a:buClr>
                <a:srgbClr val="434343"/>
              </a:buClr>
              <a:buSzPts val="2400"/>
              <a:buFont typeface="Oswald"/>
              <a:buAutoNum type="arabicPeriod"/>
            </a:pPr>
            <a:r>
              <a:rPr b="1" lang="en" sz="2400">
                <a:solidFill>
                  <a:srgbClr val="434343"/>
                </a:solidFill>
                <a:latin typeface="Oswald"/>
                <a:ea typeface="Oswald"/>
                <a:cs typeface="Oswald"/>
                <a:sym typeface="Oswald"/>
              </a:rPr>
              <a:t>Master Plan</a:t>
            </a:r>
            <a:endParaRPr b="1" sz="2400">
              <a:solidFill>
                <a:srgbClr val="434343"/>
              </a:solidFill>
              <a:latin typeface="Oswald"/>
              <a:ea typeface="Oswald"/>
              <a:cs typeface="Oswald"/>
              <a:sym typeface="Oswald"/>
            </a:endParaRPr>
          </a:p>
          <a:p>
            <a:pPr indent="-349250" lvl="1" marL="914400" rtl="0" algn="l">
              <a:lnSpc>
                <a:spcPct val="115000"/>
              </a:lnSpc>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I</a:t>
            </a:r>
            <a:endParaRPr sz="1900">
              <a:solidFill>
                <a:srgbClr val="434343"/>
              </a:solidFill>
              <a:latin typeface="Oswald"/>
              <a:ea typeface="Oswald"/>
              <a:cs typeface="Oswald"/>
              <a:sym typeface="Oswald"/>
            </a:endParaRPr>
          </a:p>
          <a:p>
            <a:pPr indent="-349250" lvl="1" marL="914400" rtl="0" algn="l">
              <a:lnSpc>
                <a:spcPct val="115000"/>
              </a:lnSpc>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II</a:t>
            </a:r>
            <a:endParaRPr sz="1900">
              <a:solidFill>
                <a:srgbClr val="434343"/>
              </a:solidFill>
              <a:latin typeface="Oswald"/>
              <a:ea typeface="Oswald"/>
              <a:cs typeface="Oswald"/>
              <a:sym typeface="Oswald"/>
            </a:endParaRPr>
          </a:p>
          <a:p>
            <a:pPr indent="-349250" lvl="1" marL="914400" rtl="0" algn="l">
              <a:lnSpc>
                <a:spcPct val="115000"/>
              </a:lnSpc>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III</a:t>
            </a:r>
            <a:endParaRPr sz="1900">
              <a:solidFill>
                <a:srgbClr val="434343"/>
              </a:solidFill>
              <a:latin typeface="Oswald"/>
              <a:ea typeface="Oswald"/>
              <a:cs typeface="Oswald"/>
              <a:sym typeface="Oswald"/>
            </a:endParaRPr>
          </a:p>
          <a:p>
            <a:pPr indent="-349250" lvl="1" marL="914400" rtl="0" algn="l">
              <a:lnSpc>
                <a:spcPct val="115000"/>
              </a:lnSpc>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IV</a:t>
            </a:r>
            <a:endParaRPr sz="1900">
              <a:solidFill>
                <a:srgbClr val="434343"/>
              </a:solidFill>
              <a:latin typeface="Oswald"/>
              <a:ea typeface="Oswald"/>
              <a:cs typeface="Oswald"/>
              <a:sym typeface="Oswald"/>
            </a:endParaRPr>
          </a:p>
          <a:p>
            <a:pPr indent="-349250" lvl="1" marL="914400" rtl="0" algn="l">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V</a:t>
            </a:r>
            <a:endParaRPr sz="1900">
              <a:solidFill>
                <a:srgbClr val="434343"/>
              </a:solidFill>
              <a:latin typeface="Oswald"/>
              <a:ea typeface="Oswald"/>
              <a:cs typeface="Oswald"/>
              <a:sym typeface="Oswald"/>
            </a:endParaRPr>
          </a:p>
          <a:p>
            <a:pPr indent="-349250" lvl="1" marL="914400" rtl="0" algn="l">
              <a:spcBef>
                <a:spcPts val="1000"/>
              </a:spcBef>
              <a:spcAft>
                <a:spcPts val="0"/>
              </a:spcAft>
              <a:buClr>
                <a:srgbClr val="434343"/>
              </a:buClr>
              <a:buSzPts val="1900"/>
              <a:buFont typeface="Oswald"/>
              <a:buAutoNum type="alphaLcPeriod"/>
            </a:pPr>
            <a:r>
              <a:rPr lang="en" sz="1900">
                <a:solidFill>
                  <a:srgbClr val="434343"/>
                </a:solidFill>
                <a:latin typeface="Oswald"/>
                <a:ea typeface="Oswald"/>
                <a:cs typeface="Oswald"/>
                <a:sym typeface="Oswald"/>
              </a:rPr>
              <a:t>Sprint VI</a:t>
            </a:r>
            <a:endParaRPr sz="1900">
              <a:solidFill>
                <a:srgbClr val="434343"/>
              </a:solidFill>
              <a:latin typeface="Oswald"/>
              <a:ea typeface="Oswald"/>
              <a:cs typeface="Oswald"/>
              <a:sym typeface="Oswald"/>
            </a:endParaRPr>
          </a:p>
        </p:txBody>
      </p:sp>
      <p:sp>
        <p:nvSpPr>
          <p:cNvPr id="717" name="Google Shape;717;p6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18" name="Google Shape;718;p61"/>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200">
                <a:solidFill>
                  <a:schemeClr val="lt1"/>
                </a:solidFill>
                <a:latin typeface="PT Sans Narrow"/>
                <a:ea typeface="PT Sans Narrow"/>
                <a:cs typeface="PT Sans Narrow"/>
                <a:sym typeface="PT Sans Narrow"/>
              </a:rPr>
              <a:t>4. Project Management</a:t>
            </a:r>
            <a:endParaRPr sz="22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24" name="Google Shape;724;p62"/>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900">
                <a:solidFill>
                  <a:schemeClr val="lt1"/>
                </a:solidFill>
                <a:latin typeface="PT Sans Narrow"/>
                <a:ea typeface="PT Sans Narrow"/>
                <a:cs typeface="PT Sans Narrow"/>
                <a:sym typeface="PT Sans Narrow"/>
              </a:rPr>
              <a:t>4. Project Management</a:t>
            </a:r>
            <a:endParaRPr sz="19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725" name="Google Shape;725;p62"/>
          <p:cNvSpPr/>
          <p:nvPr/>
        </p:nvSpPr>
        <p:spPr>
          <a:xfrm>
            <a:off x="2268650" y="-108525"/>
            <a:ext cx="788400" cy="531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62"/>
          <p:cNvPicPr preferRelativeResize="0"/>
          <p:nvPr/>
        </p:nvPicPr>
        <p:blipFill>
          <a:blip r:embed="rId3">
            <a:alphaModFix/>
          </a:blip>
          <a:stretch>
            <a:fillRect/>
          </a:stretch>
        </p:blipFill>
        <p:spPr>
          <a:xfrm>
            <a:off x="2336925" y="1099600"/>
            <a:ext cx="6719923" cy="2677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3"/>
          <p:cNvSpPr txBox="1"/>
          <p:nvPr>
            <p:ph type="title"/>
          </p:nvPr>
        </p:nvSpPr>
        <p:spPr>
          <a:xfrm>
            <a:off x="158250" y="575500"/>
            <a:ext cx="23262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Sprint 1</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Initiate project requirement &amp; design</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32" name="Google Shape;732;p63"/>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33" name="Google Shape;733;p63"/>
          <p:cNvSpPr txBox="1"/>
          <p:nvPr>
            <p:ph idx="4294967295" type="ctrTitle"/>
          </p:nvPr>
        </p:nvSpPr>
        <p:spPr>
          <a:xfrm>
            <a:off x="399450" y="2113625"/>
            <a:ext cx="20241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282</a:t>
            </a:r>
            <a:r>
              <a:rPr lang="en" sz="2000">
                <a:solidFill>
                  <a:srgbClr val="FFFFFF"/>
                </a:solidFill>
                <a:latin typeface="Oswald"/>
                <a:ea typeface="Oswald"/>
                <a:cs typeface="Oswald"/>
                <a:sym typeface="Oswald"/>
              </a:rPr>
              <a:t> hours</a:t>
            </a:r>
            <a:endParaRPr i="0" sz="2000" u="none" cap="none" strike="noStrike">
              <a:solidFill>
                <a:srgbClr val="FFFFFF"/>
              </a:solidFill>
              <a:latin typeface="Oswald"/>
              <a:ea typeface="Oswald"/>
              <a:cs typeface="Oswald"/>
              <a:sym typeface="Oswald"/>
            </a:endParaRPr>
          </a:p>
        </p:txBody>
      </p:sp>
      <p:pic>
        <p:nvPicPr>
          <p:cNvPr id="734" name="Google Shape;734;p63" title="Chart"/>
          <p:cNvPicPr preferRelativeResize="0"/>
          <p:nvPr/>
        </p:nvPicPr>
        <p:blipFill>
          <a:blip r:embed="rId3">
            <a:alphaModFix/>
          </a:blip>
          <a:stretch>
            <a:fillRect/>
          </a:stretch>
        </p:blipFill>
        <p:spPr>
          <a:xfrm>
            <a:off x="268597" y="2735922"/>
            <a:ext cx="3615426" cy="2238125"/>
          </a:xfrm>
          <a:prstGeom prst="rect">
            <a:avLst/>
          </a:prstGeom>
          <a:noFill/>
          <a:ln>
            <a:noFill/>
          </a:ln>
        </p:spPr>
      </p:pic>
      <p:pic>
        <p:nvPicPr>
          <p:cNvPr descr="Chart 0" id="735" name="Google Shape;735;p63" title="Chart"/>
          <p:cNvPicPr preferRelativeResize="0"/>
          <p:nvPr/>
        </p:nvPicPr>
        <p:blipFill>
          <a:blip r:embed="rId4">
            <a:alphaModFix/>
          </a:blip>
          <a:stretch>
            <a:fillRect/>
          </a:stretch>
        </p:blipFill>
        <p:spPr>
          <a:xfrm>
            <a:off x="4036422" y="152400"/>
            <a:ext cx="4775900" cy="4445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4"/>
          <p:cNvSpPr txBox="1"/>
          <p:nvPr>
            <p:ph type="title"/>
          </p:nvPr>
        </p:nvSpPr>
        <p:spPr>
          <a:xfrm>
            <a:off x="158250" y="575500"/>
            <a:ext cx="23262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Sprint 2</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Initiate infrastructure &amp; data</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41" name="Google Shape;741;p64"/>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42" name="Google Shape;742;p64"/>
          <p:cNvSpPr txBox="1"/>
          <p:nvPr>
            <p:ph idx="4294967295" type="ctrTitle"/>
          </p:nvPr>
        </p:nvSpPr>
        <p:spPr>
          <a:xfrm>
            <a:off x="399450" y="2113625"/>
            <a:ext cx="20241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277 </a:t>
            </a:r>
            <a:r>
              <a:rPr lang="en" sz="2000">
                <a:solidFill>
                  <a:srgbClr val="FFFFFF"/>
                </a:solidFill>
                <a:latin typeface="Oswald"/>
                <a:ea typeface="Oswald"/>
                <a:cs typeface="Oswald"/>
                <a:sym typeface="Oswald"/>
              </a:rPr>
              <a:t>hours</a:t>
            </a:r>
            <a:endParaRPr i="0" sz="2000" u="none" cap="none" strike="noStrike">
              <a:solidFill>
                <a:srgbClr val="FFFFFF"/>
              </a:solidFill>
              <a:latin typeface="Oswald"/>
              <a:ea typeface="Oswald"/>
              <a:cs typeface="Oswald"/>
              <a:sym typeface="Oswald"/>
            </a:endParaRPr>
          </a:p>
        </p:txBody>
      </p:sp>
      <p:pic>
        <p:nvPicPr>
          <p:cNvPr id="743" name="Google Shape;743;p64" title="Chart"/>
          <p:cNvPicPr preferRelativeResize="0"/>
          <p:nvPr/>
        </p:nvPicPr>
        <p:blipFill>
          <a:blip r:embed="rId3">
            <a:alphaModFix/>
          </a:blip>
          <a:stretch>
            <a:fillRect/>
          </a:stretch>
        </p:blipFill>
        <p:spPr>
          <a:xfrm>
            <a:off x="158250" y="2718075"/>
            <a:ext cx="3611879" cy="2240280"/>
          </a:xfrm>
          <a:prstGeom prst="rect">
            <a:avLst/>
          </a:prstGeom>
          <a:noFill/>
          <a:ln>
            <a:noFill/>
          </a:ln>
        </p:spPr>
      </p:pic>
      <p:pic>
        <p:nvPicPr>
          <p:cNvPr descr="Chart 0" id="744" name="Google Shape;744;p64" title="Chart"/>
          <p:cNvPicPr preferRelativeResize="0"/>
          <p:nvPr/>
        </p:nvPicPr>
        <p:blipFill>
          <a:blip r:embed="rId4">
            <a:alphaModFix/>
          </a:blip>
          <a:stretch>
            <a:fillRect/>
          </a:stretch>
        </p:blipFill>
        <p:spPr>
          <a:xfrm>
            <a:off x="3914649" y="57950"/>
            <a:ext cx="5014674" cy="469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5"/>
          <p:cNvSpPr txBox="1"/>
          <p:nvPr>
            <p:ph type="title"/>
          </p:nvPr>
        </p:nvSpPr>
        <p:spPr>
          <a:xfrm>
            <a:off x="158250" y="575500"/>
            <a:ext cx="23262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Sprint 3</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Implement data processing methods</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50" name="Google Shape;750;p65"/>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51" name="Google Shape;751;p65"/>
          <p:cNvSpPr txBox="1"/>
          <p:nvPr>
            <p:ph idx="4294967295" type="ctrTitle"/>
          </p:nvPr>
        </p:nvSpPr>
        <p:spPr>
          <a:xfrm>
            <a:off x="158250" y="2113625"/>
            <a:ext cx="2265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286 </a:t>
            </a:r>
            <a:r>
              <a:rPr lang="en" sz="2000">
                <a:solidFill>
                  <a:srgbClr val="FFFFFF"/>
                </a:solidFill>
                <a:latin typeface="Oswald"/>
                <a:ea typeface="Oswald"/>
                <a:cs typeface="Oswald"/>
                <a:sym typeface="Oswald"/>
              </a:rPr>
              <a:t>hours</a:t>
            </a:r>
            <a:endParaRPr i="0" sz="2000" u="none" cap="none" strike="noStrike">
              <a:solidFill>
                <a:srgbClr val="FFFFFF"/>
              </a:solidFill>
              <a:latin typeface="Oswald"/>
              <a:ea typeface="Oswald"/>
              <a:cs typeface="Oswald"/>
              <a:sym typeface="Oswald"/>
            </a:endParaRPr>
          </a:p>
        </p:txBody>
      </p:sp>
      <p:pic>
        <p:nvPicPr>
          <p:cNvPr id="752" name="Google Shape;752;p65" title="Chart"/>
          <p:cNvPicPr preferRelativeResize="0"/>
          <p:nvPr/>
        </p:nvPicPr>
        <p:blipFill>
          <a:blip r:embed="rId3">
            <a:alphaModFix/>
          </a:blip>
          <a:stretch>
            <a:fillRect/>
          </a:stretch>
        </p:blipFill>
        <p:spPr>
          <a:xfrm>
            <a:off x="152400" y="2720525"/>
            <a:ext cx="3609848" cy="2231419"/>
          </a:xfrm>
          <a:prstGeom prst="rect">
            <a:avLst/>
          </a:prstGeom>
          <a:noFill/>
          <a:ln>
            <a:noFill/>
          </a:ln>
        </p:spPr>
      </p:pic>
      <p:pic>
        <p:nvPicPr>
          <p:cNvPr descr="Chart 0" id="753" name="Google Shape;753;p65" title="Chart"/>
          <p:cNvPicPr preferRelativeResize="0"/>
          <p:nvPr/>
        </p:nvPicPr>
        <p:blipFill>
          <a:blip r:embed="rId4">
            <a:alphaModFix/>
          </a:blip>
          <a:stretch>
            <a:fillRect/>
          </a:stretch>
        </p:blipFill>
        <p:spPr>
          <a:xfrm>
            <a:off x="3914648" y="152400"/>
            <a:ext cx="4761054" cy="44451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6"/>
          <p:cNvSpPr txBox="1"/>
          <p:nvPr>
            <p:ph type="title"/>
          </p:nvPr>
        </p:nvSpPr>
        <p:spPr>
          <a:xfrm>
            <a:off x="158250" y="575500"/>
            <a:ext cx="24594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a:t>
            </a:r>
            <a:r>
              <a:rPr b="1" lang="en" sz="2100">
                <a:solidFill>
                  <a:schemeClr val="lt1"/>
                </a:solidFill>
                <a:latin typeface="PT Sans Narrow"/>
                <a:ea typeface="PT Sans Narrow"/>
                <a:cs typeface="PT Sans Narrow"/>
                <a:sym typeface="PT Sans Narrow"/>
              </a:rPr>
              <a:t>print 4</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Implement automatic methods</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59" name="Google Shape;759;p66"/>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60" name="Google Shape;760;p66"/>
          <p:cNvSpPr txBox="1"/>
          <p:nvPr>
            <p:ph idx="4294967295" type="ctrTitle"/>
          </p:nvPr>
        </p:nvSpPr>
        <p:spPr>
          <a:xfrm>
            <a:off x="158250" y="2113625"/>
            <a:ext cx="2265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291 </a:t>
            </a:r>
            <a:r>
              <a:rPr lang="en" sz="2000">
                <a:solidFill>
                  <a:srgbClr val="FFFFFF"/>
                </a:solidFill>
                <a:latin typeface="Oswald"/>
                <a:ea typeface="Oswald"/>
                <a:cs typeface="Oswald"/>
                <a:sym typeface="Oswald"/>
              </a:rPr>
              <a:t>hours</a:t>
            </a:r>
            <a:endParaRPr i="0" sz="2000" u="none" cap="none" strike="noStrike">
              <a:solidFill>
                <a:srgbClr val="FFFFFF"/>
              </a:solidFill>
              <a:latin typeface="Oswald"/>
              <a:ea typeface="Oswald"/>
              <a:cs typeface="Oswald"/>
              <a:sym typeface="Oswald"/>
            </a:endParaRPr>
          </a:p>
        </p:txBody>
      </p:sp>
      <p:pic>
        <p:nvPicPr>
          <p:cNvPr id="761" name="Google Shape;761;p66" title="Chart"/>
          <p:cNvPicPr preferRelativeResize="0"/>
          <p:nvPr/>
        </p:nvPicPr>
        <p:blipFill>
          <a:blip r:embed="rId3">
            <a:alphaModFix/>
          </a:blip>
          <a:stretch>
            <a:fillRect/>
          </a:stretch>
        </p:blipFill>
        <p:spPr>
          <a:xfrm>
            <a:off x="152400" y="2720525"/>
            <a:ext cx="3609848" cy="2227792"/>
          </a:xfrm>
          <a:prstGeom prst="rect">
            <a:avLst/>
          </a:prstGeom>
          <a:noFill/>
          <a:ln>
            <a:noFill/>
          </a:ln>
        </p:spPr>
      </p:pic>
      <p:pic>
        <p:nvPicPr>
          <p:cNvPr descr="Chart 0" id="762" name="Google Shape;762;p66" title="Chart"/>
          <p:cNvPicPr preferRelativeResize="0"/>
          <p:nvPr/>
        </p:nvPicPr>
        <p:blipFill>
          <a:blip r:embed="rId4">
            <a:alphaModFix/>
          </a:blip>
          <a:stretch>
            <a:fillRect/>
          </a:stretch>
        </p:blipFill>
        <p:spPr>
          <a:xfrm>
            <a:off x="3914647" y="152400"/>
            <a:ext cx="4761829" cy="44451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7"/>
          <p:cNvSpPr txBox="1"/>
          <p:nvPr>
            <p:ph type="title"/>
          </p:nvPr>
        </p:nvSpPr>
        <p:spPr>
          <a:xfrm>
            <a:off x="158250" y="575500"/>
            <a:ext cx="24594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Sprint 5</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Handle importing data sources</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68" name="Google Shape;768;p67"/>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69" name="Google Shape;769;p67"/>
          <p:cNvSpPr txBox="1"/>
          <p:nvPr>
            <p:ph idx="4294967295" type="ctrTitle"/>
          </p:nvPr>
        </p:nvSpPr>
        <p:spPr>
          <a:xfrm>
            <a:off x="158250" y="2113625"/>
            <a:ext cx="2265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282</a:t>
            </a:r>
            <a:r>
              <a:rPr lang="en" sz="2000">
                <a:latin typeface="Oswald"/>
                <a:ea typeface="Oswald"/>
                <a:cs typeface="Oswald"/>
                <a:sym typeface="Oswald"/>
              </a:rPr>
              <a:t> </a:t>
            </a:r>
            <a:r>
              <a:rPr lang="en" sz="2000">
                <a:solidFill>
                  <a:srgbClr val="FFFFFF"/>
                </a:solidFill>
                <a:latin typeface="Oswald"/>
                <a:ea typeface="Oswald"/>
                <a:cs typeface="Oswald"/>
                <a:sym typeface="Oswald"/>
              </a:rPr>
              <a:t>hours</a:t>
            </a:r>
            <a:endParaRPr i="0" sz="2000" u="none" cap="none" strike="noStrike">
              <a:solidFill>
                <a:srgbClr val="FFFFFF"/>
              </a:solidFill>
              <a:latin typeface="Oswald"/>
              <a:ea typeface="Oswald"/>
              <a:cs typeface="Oswald"/>
              <a:sym typeface="Oswald"/>
            </a:endParaRPr>
          </a:p>
        </p:txBody>
      </p:sp>
      <p:pic>
        <p:nvPicPr>
          <p:cNvPr id="770" name="Google Shape;770;p67" title="Chart"/>
          <p:cNvPicPr preferRelativeResize="0"/>
          <p:nvPr/>
        </p:nvPicPr>
        <p:blipFill>
          <a:blip r:embed="rId3">
            <a:alphaModFix/>
          </a:blip>
          <a:stretch>
            <a:fillRect/>
          </a:stretch>
        </p:blipFill>
        <p:spPr>
          <a:xfrm>
            <a:off x="152400" y="2720525"/>
            <a:ext cx="3609848" cy="2231419"/>
          </a:xfrm>
          <a:prstGeom prst="rect">
            <a:avLst/>
          </a:prstGeom>
          <a:noFill/>
          <a:ln>
            <a:noFill/>
          </a:ln>
        </p:spPr>
      </p:pic>
      <p:pic>
        <p:nvPicPr>
          <p:cNvPr descr="Chart 0" id="771" name="Google Shape;771;p67" title="Chart"/>
          <p:cNvPicPr preferRelativeResize="0"/>
          <p:nvPr/>
        </p:nvPicPr>
        <p:blipFill>
          <a:blip r:embed="rId4">
            <a:alphaModFix/>
          </a:blip>
          <a:stretch>
            <a:fillRect/>
          </a:stretch>
        </p:blipFill>
        <p:spPr>
          <a:xfrm>
            <a:off x="3914648" y="152400"/>
            <a:ext cx="4766864" cy="4445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248300" y="342800"/>
            <a:ext cx="2046300" cy="440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sz="2000">
                <a:latin typeface="PT Sans Narrow"/>
                <a:ea typeface="PT Sans Narrow"/>
                <a:cs typeface="PT Sans Narrow"/>
                <a:sym typeface="PT Sans Narrow"/>
              </a:rPr>
              <a:t>Table of contents</a:t>
            </a:r>
            <a:endParaRPr b="1" sz="20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4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Main content:</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1. Idea</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2. Product</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3. Technologies Stack</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4. Project Management</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5. </a:t>
            </a:r>
            <a:r>
              <a:rPr lang="en" sz="1600">
                <a:solidFill>
                  <a:schemeClr val="lt1"/>
                </a:solidFill>
                <a:latin typeface="PT Sans Narrow"/>
                <a:ea typeface="PT Sans Narrow"/>
                <a:cs typeface="PT Sans Narrow"/>
                <a:sym typeface="PT Sans Narrow"/>
              </a:rPr>
              <a:t>Summary</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rPr lang="en" sz="1600">
                <a:latin typeface="PT Sans Narrow"/>
                <a:ea typeface="PT Sans Narrow"/>
                <a:cs typeface="PT Sans Narrow"/>
                <a:sym typeface="PT Sans Narrow"/>
              </a:rPr>
              <a:t>6. Demo</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600">
                <a:solidFill>
                  <a:schemeClr val="lt1"/>
                </a:solidFill>
                <a:latin typeface="PT Sans Narrow"/>
                <a:ea typeface="PT Sans Narrow"/>
                <a:cs typeface="PT Sans Narrow"/>
                <a:sym typeface="PT Sans Narrow"/>
              </a:rPr>
              <a:t>7. Reflection</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1600">
              <a:latin typeface="PT Sans Narrow"/>
              <a:ea typeface="PT Sans Narrow"/>
              <a:cs typeface="PT Sans Narrow"/>
              <a:sym typeface="PT Sans Narrow"/>
            </a:endParaRPr>
          </a:p>
        </p:txBody>
      </p:sp>
      <p:sp>
        <p:nvSpPr>
          <p:cNvPr id="249" name="Google Shape;249;p3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grpSp>
        <p:nvGrpSpPr>
          <p:cNvPr id="250" name="Google Shape;250;p32"/>
          <p:cNvGrpSpPr/>
          <p:nvPr/>
        </p:nvGrpSpPr>
        <p:grpSpPr>
          <a:xfrm>
            <a:off x="3618600" y="383725"/>
            <a:ext cx="4271950" cy="4316300"/>
            <a:chOff x="3618600" y="477550"/>
            <a:chExt cx="4271950" cy="4316300"/>
          </a:xfrm>
        </p:grpSpPr>
        <p:sp>
          <p:nvSpPr>
            <p:cNvPr id="251" name="Google Shape;251;p32"/>
            <p:cNvSpPr/>
            <p:nvPr/>
          </p:nvSpPr>
          <p:spPr>
            <a:xfrm>
              <a:off x="3657150" y="477550"/>
              <a:ext cx="1906800" cy="1906800"/>
            </a:xfrm>
            <a:prstGeom prst="ellipse">
              <a:avLst/>
            </a:prstGeom>
            <a:solidFill>
              <a:srgbClr val="FF9900"/>
            </a:solidFill>
            <a:ln>
              <a:noFill/>
            </a:ln>
            <a:effectLst>
              <a:outerShdw blurRad="128588" rotWithShape="0" algn="bl" dir="3600000" dist="66675">
                <a:srgbClr val="000000">
                  <a:alpha val="74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Sans"/>
                  <a:ea typeface="Nunito Sans"/>
                  <a:cs typeface="Nunito Sans"/>
                  <a:sym typeface="Nunito Sans"/>
                </a:rPr>
                <a:t>Idea</a:t>
              </a:r>
              <a:endParaRPr b="0" i="0" sz="1400" u="none" cap="none" strike="noStrike">
                <a:solidFill>
                  <a:srgbClr val="FFFFFF"/>
                </a:solidFill>
                <a:latin typeface="Nunito Sans"/>
                <a:ea typeface="Nunito Sans"/>
                <a:cs typeface="Nunito Sans"/>
                <a:sym typeface="Nunito Sans"/>
              </a:endParaRPr>
            </a:p>
          </p:txBody>
        </p:sp>
        <p:sp>
          <p:nvSpPr>
            <p:cNvPr id="252" name="Google Shape;252;p32"/>
            <p:cNvSpPr/>
            <p:nvPr/>
          </p:nvSpPr>
          <p:spPr>
            <a:xfrm>
              <a:off x="5983750" y="537300"/>
              <a:ext cx="1906800" cy="1906800"/>
            </a:xfrm>
            <a:prstGeom prst="ellipse">
              <a:avLst/>
            </a:prstGeom>
            <a:solidFill>
              <a:srgbClr val="F67031"/>
            </a:solidFill>
            <a:ln>
              <a:noFill/>
            </a:ln>
            <a:effectLst>
              <a:outerShdw blurRad="57150" rotWithShape="0" algn="bl" dir="4140000" dist="57150">
                <a:srgbClr val="000000">
                  <a:alpha val="8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100"/>
                <a:buFont typeface="Arial"/>
                <a:buNone/>
              </a:pPr>
              <a:r>
                <a:rPr lang="en">
                  <a:solidFill>
                    <a:srgbClr val="FFFFFF"/>
                  </a:solidFill>
                  <a:latin typeface="Nunito Sans"/>
                  <a:ea typeface="Nunito Sans"/>
                  <a:cs typeface="Nunito Sans"/>
                  <a:sym typeface="Nunito Sans"/>
                </a:rPr>
                <a:t>Application</a:t>
              </a:r>
              <a:endParaRPr b="0" i="0" sz="1400" u="none" cap="none" strike="noStrike">
                <a:solidFill>
                  <a:srgbClr val="FFFFFF"/>
                </a:solidFill>
                <a:latin typeface="Nunito Sans"/>
                <a:ea typeface="Nunito Sans"/>
                <a:cs typeface="Nunito Sans"/>
                <a:sym typeface="Nunito Sans"/>
              </a:endParaRPr>
            </a:p>
          </p:txBody>
        </p:sp>
        <p:sp>
          <p:nvSpPr>
            <p:cNvPr id="253" name="Google Shape;253;p32"/>
            <p:cNvSpPr/>
            <p:nvPr/>
          </p:nvSpPr>
          <p:spPr>
            <a:xfrm>
              <a:off x="3618600" y="2887050"/>
              <a:ext cx="1906800" cy="1906800"/>
            </a:xfrm>
            <a:prstGeom prst="ellipse">
              <a:avLst/>
            </a:prstGeom>
            <a:solidFill>
              <a:srgbClr val="CC4125"/>
            </a:solidFill>
            <a:ln>
              <a:noFill/>
            </a:ln>
            <a:effectLst>
              <a:outerShdw blurRad="57150" rotWithShape="0" algn="bl" dir="3660000" dist="57150">
                <a:srgbClr val="000000">
                  <a:alpha val="6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Sans"/>
                  <a:ea typeface="Nunito Sans"/>
                  <a:cs typeface="Nunito Sans"/>
                  <a:sym typeface="Nunito Sans"/>
                </a:rPr>
                <a:t>Technologies </a:t>
              </a:r>
              <a:r>
                <a:rPr lang="en">
                  <a:solidFill>
                    <a:srgbClr val="FFFFFF"/>
                  </a:solidFill>
                  <a:latin typeface="Nunito Sans"/>
                  <a:ea typeface="Nunito Sans"/>
                  <a:cs typeface="Nunito Sans"/>
                  <a:sym typeface="Nunito Sans"/>
                </a:rPr>
                <a:t>S</a:t>
              </a:r>
              <a:r>
                <a:rPr b="0" i="0" lang="en" sz="1400" u="none" cap="none" strike="noStrike">
                  <a:solidFill>
                    <a:srgbClr val="FFFFFF"/>
                  </a:solidFill>
                  <a:latin typeface="Nunito Sans"/>
                  <a:ea typeface="Nunito Sans"/>
                  <a:cs typeface="Nunito Sans"/>
                  <a:sym typeface="Nunito Sans"/>
                </a:rPr>
                <a:t>tack</a:t>
              </a:r>
              <a:endParaRPr b="0" i="0" sz="1400" u="none" cap="none" strike="noStrike">
                <a:solidFill>
                  <a:srgbClr val="FFFFFF"/>
                </a:solidFill>
                <a:latin typeface="Nunito Sans"/>
                <a:ea typeface="Nunito Sans"/>
                <a:cs typeface="Nunito Sans"/>
                <a:sym typeface="Nunito Sans"/>
              </a:endParaRPr>
            </a:p>
          </p:txBody>
        </p:sp>
        <p:sp>
          <p:nvSpPr>
            <p:cNvPr id="254" name="Google Shape;254;p32"/>
            <p:cNvSpPr/>
            <p:nvPr/>
          </p:nvSpPr>
          <p:spPr>
            <a:xfrm>
              <a:off x="5983750" y="2887050"/>
              <a:ext cx="1906800" cy="1906800"/>
            </a:xfrm>
            <a:prstGeom prst="ellipse">
              <a:avLst/>
            </a:prstGeom>
            <a:solidFill>
              <a:srgbClr val="ED0036"/>
            </a:solidFill>
            <a:ln>
              <a:noFill/>
            </a:ln>
            <a:effectLst>
              <a:outerShdw blurRad="85725" rotWithShape="0" algn="bl" dir="3420000" dist="57150">
                <a:srgbClr val="000000">
                  <a:alpha val="71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Sans"/>
                  <a:ea typeface="Nunito Sans"/>
                  <a:cs typeface="Nunito Sans"/>
                  <a:sym typeface="Nunito Sans"/>
                </a:rPr>
                <a:t>Our Product</a:t>
              </a:r>
              <a:endParaRPr b="0" i="0" sz="1400" u="none" cap="none" strike="noStrike">
                <a:solidFill>
                  <a:srgbClr val="FFFFFF"/>
                </a:solidFill>
                <a:latin typeface="Nunito Sans"/>
                <a:ea typeface="Nunito Sans"/>
                <a:cs typeface="Nunito Sans"/>
                <a:sym typeface="Nunito Sans"/>
              </a:endParaRPr>
            </a:p>
          </p:txBody>
        </p:sp>
      </p:grpSp>
      <p:sp>
        <p:nvSpPr>
          <p:cNvPr id="255" name="Google Shape;255;p32"/>
          <p:cNvSpPr/>
          <p:nvPr/>
        </p:nvSpPr>
        <p:spPr>
          <a:xfrm>
            <a:off x="4701175" y="1518350"/>
            <a:ext cx="2106600" cy="2106600"/>
          </a:xfrm>
          <a:prstGeom prst="ellipse">
            <a:avLst/>
          </a:prstGeom>
          <a:solidFill>
            <a:srgbClr val="FFFFFF"/>
          </a:solidFill>
          <a:ln>
            <a:noFill/>
          </a:ln>
          <a:effectLst>
            <a:outerShdw blurRad="85725" rotWithShape="0" algn="bl" dir="5040000" dist="85725">
              <a:srgbClr val="000000">
                <a:alpha val="6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Nunito Sans"/>
              <a:ea typeface="Nunito Sans"/>
              <a:cs typeface="Nunito Sans"/>
              <a:sym typeface="Nunito Sans"/>
            </a:endParaRPr>
          </a:p>
        </p:txBody>
      </p:sp>
      <p:sp>
        <p:nvSpPr>
          <p:cNvPr id="256" name="Google Shape;256;p32"/>
          <p:cNvSpPr/>
          <p:nvPr/>
        </p:nvSpPr>
        <p:spPr>
          <a:xfrm>
            <a:off x="4840050" y="1651475"/>
            <a:ext cx="1829100" cy="1829100"/>
          </a:xfrm>
          <a:prstGeom prst="donut">
            <a:avLst>
              <a:gd fmla="val 11468"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 name="Google Shape;257;p32"/>
          <p:cNvGrpSpPr/>
          <p:nvPr/>
        </p:nvGrpSpPr>
        <p:grpSpPr>
          <a:xfrm>
            <a:off x="6775559" y="3345899"/>
            <a:ext cx="304009" cy="326513"/>
            <a:chOff x="616425" y="2329600"/>
            <a:chExt cx="361700" cy="388475"/>
          </a:xfrm>
        </p:grpSpPr>
        <p:sp>
          <p:nvSpPr>
            <p:cNvPr id="258" name="Google Shape;258;p32"/>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2"/>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2"/>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2"/>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2"/>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2"/>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2"/>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2"/>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32"/>
          <p:cNvGrpSpPr/>
          <p:nvPr/>
        </p:nvGrpSpPr>
        <p:grpSpPr>
          <a:xfrm>
            <a:off x="4336506" y="3396184"/>
            <a:ext cx="397136" cy="305017"/>
            <a:chOff x="568950" y="3686775"/>
            <a:chExt cx="472500" cy="362900"/>
          </a:xfrm>
        </p:grpSpPr>
        <p:sp>
          <p:nvSpPr>
            <p:cNvPr id="267" name="Google Shape;267;p32"/>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2"/>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2"/>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32"/>
          <p:cNvGrpSpPr/>
          <p:nvPr/>
        </p:nvGrpSpPr>
        <p:grpSpPr>
          <a:xfrm>
            <a:off x="6775075" y="870503"/>
            <a:ext cx="332670" cy="332670"/>
            <a:chOff x="6649150" y="309350"/>
            <a:chExt cx="395800" cy="395800"/>
          </a:xfrm>
        </p:grpSpPr>
        <p:sp>
          <p:nvSpPr>
            <p:cNvPr id="271" name="Google Shape;271;p32"/>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2"/>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2"/>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2"/>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2"/>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2"/>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2"/>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2"/>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2"/>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2"/>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2"/>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2"/>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2"/>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2"/>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2"/>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2"/>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2"/>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2"/>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2"/>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2"/>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2"/>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2"/>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2"/>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32"/>
          <p:cNvGrpSpPr/>
          <p:nvPr/>
        </p:nvGrpSpPr>
        <p:grpSpPr>
          <a:xfrm>
            <a:off x="4502578" y="837797"/>
            <a:ext cx="215966" cy="342399"/>
            <a:chOff x="6718575" y="2318625"/>
            <a:chExt cx="256950" cy="407375"/>
          </a:xfrm>
        </p:grpSpPr>
        <p:sp>
          <p:nvSpPr>
            <p:cNvPr id="295" name="Google Shape;295;p3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3" name="Google Shape;303;p32"/>
          <p:cNvPicPr preferRelativeResize="0"/>
          <p:nvPr/>
        </p:nvPicPr>
        <p:blipFill rotWithShape="1">
          <a:blip r:embed="rId3">
            <a:alphaModFix/>
          </a:blip>
          <a:srcRect b="69" l="0" r="0" t="59"/>
          <a:stretch/>
        </p:blipFill>
        <p:spPr>
          <a:xfrm>
            <a:off x="5135372" y="1934597"/>
            <a:ext cx="1238201" cy="1238200"/>
          </a:xfrm>
          <a:prstGeom prst="rect">
            <a:avLst/>
          </a:prstGeom>
          <a:noFill/>
          <a:ln>
            <a:noFill/>
          </a:ln>
          <a:effectLst>
            <a:outerShdw blurRad="71438" rotWithShape="0" algn="bl" dir="3660000" dist="38100">
              <a:srgbClr val="000000">
                <a:alpha val="58999"/>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txBox="1"/>
          <p:nvPr>
            <p:ph type="title"/>
          </p:nvPr>
        </p:nvSpPr>
        <p:spPr>
          <a:xfrm>
            <a:off x="158250" y="575500"/>
            <a:ext cx="2459400" cy="15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Sprint 6</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Cloud server setting-up &amp;</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PT Sans Narrow"/>
                <a:ea typeface="PT Sans Narrow"/>
                <a:cs typeface="PT Sans Narrow"/>
                <a:sym typeface="PT Sans Narrow"/>
              </a:rPr>
              <a:t>Product delivery</a:t>
            </a:r>
            <a:endParaRPr b="1" sz="16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SzPts val="2400"/>
              <a:buNone/>
            </a:pPr>
            <a:r>
              <a:t/>
            </a:r>
            <a:endParaRPr sz="2700">
              <a:latin typeface="PT Sans Narrow"/>
              <a:ea typeface="PT Sans Narrow"/>
              <a:cs typeface="PT Sans Narrow"/>
              <a:sym typeface="PT Sans Narrow"/>
            </a:endParaRPr>
          </a:p>
        </p:txBody>
      </p:sp>
      <p:sp>
        <p:nvSpPr>
          <p:cNvPr id="777" name="Google Shape;777;p68"/>
          <p:cNvSpPr txBox="1"/>
          <p:nvPr>
            <p:ph idx="12" type="sldNum"/>
          </p:nvPr>
        </p:nvSpPr>
        <p:spPr>
          <a:xfrm>
            <a:off x="8653059" y="474990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778" name="Google Shape;778;p68"/>
          <p:cNvSpPr txBox="1"/>
          <p:nvPr>
            <p:ph idx="4294967295" type="ctrTitle"/>
          </p:nvPr>
        </p:nvSpPr>
        <p:spPr>
          <a:xfrm>
            <a:off x="158250" y="2113625"/>
            <a:ext cx="2265300" cy="4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lang="en" sz="2000">
                <a:solidFill>
                  <a:srgbClr val="FFFFFF"/>
                </a:solidFill>
                <a:latin typeface="Oswald"/>
                <a:ea typeface="Oswald"/>
                <a:cs typeface="Oswald"/>
                <a:sym typeface="Oswald"/>
              </a:rPr>
              <a:t>Estimate: </a:t>
            </a:r>
            <a:r>
              <a:rPr lang="en" sz="2000">
                <a:latin typeface="Oswald"/>
                <a:ea typeface="Oswald"/>
                <a:cs typeface="Oswald"/>
                <a:sym typeface="Oswald"/>
              </a:rPr>
              <a:t>432</a:t>
            </a:r>
            <a:r>
              <a:rPr lang="en" sz="2000">
                <a:latin typeface="Oswald"/>
                <a:ea typeface="Oswald"/>
                <a:cs typeface="Oswald"/>
                <a:sym typeface="Oswald"/>
              </a:rPr>
              <a:t> </a:t>
            </a:r>
            <a:r>
              <a:rPr lang="en" sz="2000">
                <a:solidFill>
                  <a:srgbClr val="FFFFFF"/>
                </a:solidFill>
                <a:latin typeface="Oswald"/>
                <a:ea typeface="Oswald"/>
                <a:cs typeface="Oswald"/>
                <a:sym typeface="Oswald"/>
              </a:rPr>
              <a:t>hours</a:t>
            </a:r>
            <a:endParaRPr i="0" sz="2000" u="none" cap="none" strike="noStrike">
              <a:solidFill>
                <a:srgbClr val="FFFFFF"/>
              </a:solidFill>
              <a:latin typeface="Oswald"/>
              <a:ea typeface="Oswald"/>
              <a:cs typeface="Oswald"/>
              <a:sym typeface="Oswald"/>
            </a:endParaRPr>
          </a:p>
        </p:txBody>
      </p:sp>
      <p:pic>
        <p:nvPicPr>
          <p:cNvPr id="779" name="Google Shape;779;p68" title="Chart"/>
          <p:cNvPicPr preferRelativeResize="0"/>
          <p:nvPr/>
        </p:nvPicPr>
        <p:blipFill>
          <a:blip r:embed="rId3">
            <a:alphaModFix/>
          </a:blip>
          <a:stretch>
            <a:fillRect/>
          </a:stretch>
        </p:blipFill>
        <p:spPr>
          <a:xfrm>
            <a:off x="152400" y="2720525"/>
            <a:ext cx="3609849" cy="2230420"/>
          </a:xfrm>
          <a:prstGeom prst="rect">
            <a:avLst/>
          </a:prstGeom>
          <a:noFill/>
          <a:ln>
            <a:noFill/>
          </a:ln>
        </p:spPr>
      </p:pic>
      <p:pic>
        <p:nvPicPr>
          <p:cNvPr descr="Chart 0" id="780" name="Google Shape;780;p68" title="Chart"/>
          <p:cNvPicPr preferRelativeResize="0"/>
          <p:nvPr/>
        </p:nvPicPr>
        <p:blipFill>
          <a:blip r:embed="rId4">
            <a:alphaModFix/>
          </a:blip>
          <a:stretch>
            <a:fillRect/>
          </a:stretch>
        </p:blipFill>
        <p:spPr>
          <a:xfrm>
            <a:off x="3914649" y="152400"/>
            <a:ext cx="4767795" cy="44451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784" name="Shape 784"/>
        <p:cNvGrpSpPr/>
        <p:nvPr/>
      </p:nvGrpSpPr>
      <p:grpSpPr>
        <a:xfrm>
          <a:off x="0" y="0"/>
          <a:ext cx="0" cy="0"/>
          <a:chOff x="0" y="0"/>
          <a:chExt cx="0" cy="0"/>
        </a:xfrm>
      </p:grpSpPr>
      <p:grpSp>
        <p:nvGrpSpPr>
          <p:cNvPr id="785" name="Google Shape;785;p69"/>
          <p:cNvGrpSpPr/>
          <p:nvPr/>
        </p:nvGrpSpPr>
        <p:grpSpPr>
          <a:xfrm>
            <a:off x="6791053" y="345959"/>
            <a:ext cx="1590883" cy="1590858"/>
            <a:chOff x="6643075" y="3664250"/>
            <a:chExt cx="407950" cy="407975"/>
          </a:xfrm>
        </p:grpSpPr>
        <p:sp>
          <p:nvSpPr>
            <p:cNvPr id="786" name="Google Shape;786;p6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69"/>
          <p:cNvGrpSpPr/>
          <p:nvPr/>
        </p:nvGrpSpPr>
        <p:grpSpPr>
          <a:xfrm rot="1508271">
            <a:off x="798755" y="1851397"/>
            <a:ext cx="654063" cy="654026"/>
            <a:chOff x="576250" y="4319400"/>
            <a:chExt cx="442075" cy="442050"/>
          </a:xfrm>
        </p:grpSpPr>
        <p:sp>
          <p:nvSpPr>
            <p:cNvPr id="789" name="Google Shape;789;p69"/>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9"/>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9"/>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9"/>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3" name="Google Shape;793;p69"/>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9"/>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9"/>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9"/>
          <p:cNvSpPr/>
          <p:nvPr/>
        </p:nvSpPr>
        <p:spPr>
          <a:xfrm rot="1280187">
            <a:off x="6238017" y="1429478"/>
            <a:ext cx="151179" cy="1443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98" name="Google Shape;798;p69"/>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9"/>
          <p:cNvSpPr txBox="1"/>
          <p:nvPr>
            <p:ph idx="4294967295" type="ctrTitle"/>
          </p:nvPr>
        </p:nvSpPr>
        <p:spPr>
          <a:xfrm>
            <a:off x="332075" y="2650150"/>
            <a:ext cx="84306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6000">
                <a:solidFill>
                  <a:srgbClr val="F67031"/>
                </a:solidFill>
              </a:rPr>
              <a:t>Application Screenshot</a:t>
            </a:r>
            <a:endParaRPr b="1" i="0" sz="6000" u="none" cap="none" strike="noStrike">
              <a:solidFill>
                <a:srgbClr val="F67031"/>
              </a:solidFill>
              <a:latin typeface="Nunito Sans"/>
              <a:ea typeface="Nunito Sans"/>
              <a:cs typeface="Nunito Sans"/>
              <a:sym typeface="Nunito Sans"/>
            </a:endParaRPr>
          </a:p>
        </p:txBody>
      </p:sp>
      <p:sp>
        <p:nvSpPr>
          <p:cNvPr id="800" name="Google Shape;800;p69"/>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01" name="Google Shape;801;p69"/>
          <p:cNvSpPr txBox="1"/>
          <p:nvPr>
            <p:ph idx="4294967295" type="subTitle"/>
          </p:nvPr>
        </p:nvSpPr>
        <p:spPr>
          <a:xfrm>
            <a:off x="661175" y="3708279"/>
            <a:ext cx="7772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CCCCCC"/>
              </a:buClr>
              <a:buSzPts val="1400"/>
              <a:buFont typeface="Nunito Sans"/>
              <a:buNone/>
            </a:pPr>
            <a:r>
              <a:rPr lang="en" sz="1700">
                <a:solidFill>
                  <a:srgbClr val="F67031"/>
                </a:solidFill>
              </a:rPr>
              <a:t>How our application look like?</a:t>
            </a:r>
            <a:endParaRPr b="0" i="0" sz="1700" u="none" cap="none" strike="noStrike">
              <a:solidFill>
                <a:srgbClr val="F67031"/>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805" name="Shape 805"/>
        <p:cNvGrpSpPr/>
        <p:nvPr/>
      </p:nvGrpSpPr>
      <p:grpSpPr>
        <a:xfrm>
          <a:off x="0" y="0"/>
          <a:ext cx="0" cy="0"/>
          <a:chOff x="0" y="0"/>
          <a:chExt cx="0" cy="0"/>
        </a:xfrm>
      </p:grpSpPr>
      <p:grpSp>
        <p:nvGrpSpPr>
          <p:cNvPr id="806" name="Google Shape;806;p70"/>
          <p:cNvGrpSpPr/>
          <p:nvPr/>
        </p:nvGrpSpPr>
        <p:grpSpPr>
          <a:xfrm>
            <a:off x="6791053" y="345959"/>
            <a:ext cx="1590883" cy="1590858"/>
            <a:chOff x="6643075" y="3664250"/>
            <a:chExt cx="407950" cy="407975"/>
          </a:xfrm>
        </p:grpSpPr>
        <p:sp>
          <p:nvSpPr>
            <p:cNvPr id="807" name="Google Shape;807;p70"/>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0"/>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70"/>
          <p:cNvGrpSpPr/>
          <p:nvPr/>
        </p:nvGrpSpPr>
        <p:grpSpPr>
          <a:xfrm rot="1508271">
            <a:off x="798755" y="1851397"/>
            <a:ext cx="654063" cy="654026"/>
            <a:chOff x="576250" y="4319400"/>
            <a:chExt cx="442075" cy="442050"/>
          </a:xfrm>
        </p:grpSpPr>
        <p:sp>
          <p:nvSpPr>
            <p:cNvPr id="810" name="Google Shape;810;p70"/>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0"/>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0"/>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0"/>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4" name="Google Shape;814;p70"/>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0"/>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0"/>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0"/>
          <p:cNvSpPr/>
          <p:nvPr/>
        </p:nvSpPr>
        <p:spPr>
          <a:xfrm rot="1280187">
            <a:off x="6238017" y="1429478"/>
            <a:ext cx="151179" cy="1443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19" name="Google Shape;819;p70"/>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0"/>
          <p:cNvSpPr txBox="1"/>
          <p:nvPr>
            <p:ph idx="4294967295" type="ctrTitle"/>
          </p:nvPr>
        </p:nvSpPr>
        <p:spPr>
          <a:xfrm>
            <a:off x="332075" y="2650150"/>
            <a:ext cx="84306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6000">
                <a:solidFill>
                  <a:srgbClr val="F67031"/>
                </a:solidFill>
              </a:rPr>
              <a:t>Application Screenshot</a:t>
            </a:r>
            <a:endParaRPr b="1" i="0" sz="6000" u="none" cap="none" strike="noStrike">
              <a:solidFill>
                <a:srgbClr val="F67031"/>
              </a:solidFill>
              <a:latin typeface="Nunito Sans"/>
              <a:ea typeface="Nunito Sans"/>
              <a:cs typeface="Nunito Sans"/>
              <a:sym typeface="Nunito Sans"/>
            </a:endParaRPr>
          </a:p>
        </p:txBody>
      </p:sp>
      <p:sp>
        <p:nvSpPr>
          <p:cNvPr id="821" name="Google Shape;821;p70"/>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22" name="Google Shape;822;p70"/>
          <p:cNvSpPr txBox="1"/>
          <p:nvPr>
            <p:ph idx="4294967295" type="subTitle"/>
          </p:nvPr>
        </p:nvSpPr>
        <p:spPr>
          <a:xfrm>
            <a:off x="661175" y="3708279"/>
            <a:ext cx="7772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CCCCCC"/>
              </a:buClr>
              <a:buSzPts val="1400"/>
              <a:buFont typeface="Nunito Sans"/>
              <a:buNone/>
            </a:pPr>
            <a:r>
              <a:rPr lang="en" sz="1700">
                <a:solidFill>
                  <a:srgbClr val="F67031"/>
                </a:solidFill>
              </a:rPr>
              <a:t>How our application look like?</a:t>
            </a:r>
            <a:endParaRPr b="0" i="0" sz="1700" u="none" cap="none" strike="noStrike">
              <a:solidFill>
                <a:srgbClr val="F67031"/>
              </a:solidFill>
              <a:latin typeface="Nunito Sans"/>
              <a:ea typeface="Nunito Sans"/>
              <a:cs typeface="Nunito Sans"/>
              <a:sym typeface="Nunito Sans"/>
            </a:endParaRPr>
          </a:p>
        </p:txBody>
      </p:sp>
      <p:pic>
        <p:nvPicPr>
          <p:cNvPr id="823" name="Google Shape;823;p70"/>
          <p:cNvPicPr preferRelativeResize="0"/>
          <p:nvPr/>
        </p:nvPicPr>
        <p:blipFill>
          <a:blip r:embed="rId3">
            <a:alphaModFix/>
          </a:blip>
          <a:stretch>
            <a:fillRect/>
          </a:stretch>
        </p:blipFill>
        <p:spPr>
          <a:xfrm>
            <a:off x="4763" y="0"/>
            <a:ext cx="9134475"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827" name="Shape 827"/>
        <p:cNvGrpSpPr/>
        <p:nvPr/>
      </p:nvGrpSpPr>
      <p:grpSpPr>
        <a:xfrm>
          <a:off x="0" y="0"/>
          <a:ext cx="0" cy="0"/>
          <a:chOff x="0" y="0"/>
          <a:chExt cx="0" cy="0"/>
        </a:xfrm>
      </p:grpSpPr>
      <p:grpSp>
        <p:nvGrpSpPr>
          <p:cNvPr id="828" name="Google Shape;828;p71"/>
          <p:cNvGrpSpPr/>
          <p:nvPr/>
        </p:nvGrpSpPr>
        <p:grpSpPr>
          <a:xfrm>
            <a:off x="6791059" y="345962"/>
            <a:ext cx="1590883" cy="1590858"/>
            <a:chOff x="6643075" y="3664250"/>
            <a:chExt cx="407950" cy="407975"/>
          </a:xfrm>
        </p:grpSpPr>
        <p:sp>
          <p:nvSpPr>
            <p:cNvPr id="829" name="Google Shape;829;p7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71"/>
          <p:cNvGrpSpPr/>
          <p:nvPr/>
        </p:nvGrpSpPr>
        <p:grpSpPr>
          <a:xfrm rot="1508271">
            <a:off x="798753" y="1851401"/>
            <a:ext cx="654063" cy="654026"/>
            <a:chOff x="576250" y="4319400"/>
            <a:chExt cx="442075" cy="442050"/>
          </a:xfrm>
        </p:grpSpPr>
        <p:sp>
          <p:nvSpPr>
            <p:cNvPr id="832" name="Google Shape;832;p7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6" name="Google Shape;836;p71"/>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1"/>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1"/>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1"/>
          <p:cNvSpPr/>
          <p:nvPr/>
        </p:nvSpPr>
        <p:spPr>
          <a:xfrm rot="1280187">
            <a:off x="6238008" y="1429475"/>
            <a:ext cx="151179" cy="1443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41" name="Google Shape;841;p71"/>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1"/>
          <p:cNvSpPr txBox="1"/>
          <p:nvPr>
            <p:ph idx="4294967295" type="ctrTitle"/>
          </p:nvPr>
        </p:nvSpPr>
        <p:spPr>
          <a:xfrm>
            <a:off x="628850" y="2433450"/>
            <a:ext cx="29901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i="0" lang="en" sz="7200" u="none" cap="none" strike="noStrike">
                <a:solidFill>
                  <a:srgbClr val="F67031"/>
                </a:solidFill>
                <a:latin typeface="Nunito Sans"/>
                <a:ea typeface="Nunito Sans"/>
                <a:cs typeface="Nunito Sans"/>
                <a:sym typeface="Nunito Sans"/>
              </a:rPr>
              <a:t>Demo</a:t>
            </a:r>
            <a:endParaRPr b="1" i="0" sz="7200" u="none" cap="none" strike="noStrike">
              <a:solidFill>
                <a:srgbClr val="F67031"/>
              </a:solidFill>
              <a:latin typeface="Nunito Sans"/>
              <a:ea typeface="Nunito Sans"/>
              <a:cs typeface="Nunito Sans"/>
              <a:sym typeface="Nunito Sans"/>
            </a:endParaRPr>
          </a:p>
        </p:txBody>
      </p:sp>
      <p:sp>
        <p:nvSpPr>
          <p:cNvPr id="843" name="Google Shape;843;p71"/>
          <p:cNvSpPr txBox="1"/>
          <p:nvPr>
            <p:ph idx="4294967295" type="subTitle"/>
          </p:nvPr>
        </p:nvSpPr>
        <p:spPr>
          <a:xfrm>
            <a:off x="677775" y="3499650"/>
            <a:ext cx="28932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CCCCCC"/>
              </a:buClr>
              <a:buSzPts val="1400"/>
              <a:buFont typeface="Nunito Sans"/>
              <a:buNone/>
            </a:pPr>
            <a:r>
              <a:rPr b="0" i="0" lang="en" sz="1700" u="none" cap="none" strike="noStrike">
                <a:solidFill>
                  <a:srgbClr val="F67031"/>
                </a:solidFill>
                <a:latin typeface="Nunito Sans"/>
                <a:ea typeface="Nunito Sans"/>
                <a:cs typeface="Nunito Sans"/>
                <a:sym typeface="Nunito Sans"/>
              </a:rPr>
              <a:t>A live demo of our project</a:t>
            </a:r>
            <a:endParaRPr b="0" i="0" sz="1700" u="none" cap="none" strike="noStrike">
              <a:solidFill>
                <a:srgbClr val="F67031"/>
              </a:solidFill>
              <a:latin typeface="Nunito Sans"/>
              <a:ea typeface="Nunito Sans"/>
              <a:cs typeface="Nunito Sans"/>
              <a:sym typeface="Nunito Sans"/>
            </a:endParaRPr>
          </a:p>
        </p:txBody>
      </p:sp>
      <p:sp>
        <p:nvSpPr>
          <p:cNvPr id="844" name="Google Shape;844;p71"/>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2"/>
          <p:cNvSpPr txBox="1"/>
          <p:nvPr>
            <p:ph idx="4294967295" type="body"/>
          </p:nvPr>
        </p:nvSpPr>
        <p:spPr>
          <a:xfrm>
            <a:off x="2785075" y="2015800"/>
            <a:ext cx="6258900" cy="1415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434343"/>
                </a:solidFill>
              </a:rPr>
              <a:t>Merge Rainfall and Forest Cover Area  in Huyen Chiem Hoa from 2008 &gt; 2015</a:t>
            </a:r>
            <a:endParaRPr b="1" sz="2400">
              <a:solidFill>
                <a:srgbClr val="434343"/>
              </a:solidFill>
            </a:endParaRPr>
          </a:p>
          <a:p>
            <a:pPr indent="0" lvl="0" marL="0" rtl="0" algn="l">
              <a:spcBef>
                <a:spcPts val="600"/>
              </a:spcBef>
              <a:spcAft>
                <a:spcPts val="0"/>
              </a:spcAft>
              <a:buNone/>
            </a:pPr>
            <a:r>
              <a:t/>
            </a:r>
            <a:endParaRPr b="1" sz="2400">
              <a:solidFill>
                <a:srgbClr val="434343"/>
              </a:solidFill>
            </a:endParaRPr>
          </a:p>
        </p:txBody>
      </p:sp>
      <p:sp>
        <p:nvSpPr>
          <p:cNvPr id="850" name="Google Shape;850;p7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51" name="Google Shape;851;p72"/>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5. Demo</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3"/>
          <p:cNvSpPr txBox="1"/>
          <p:nvPr>
            <p:ph idx="4294967295" type="body"/>
          </p:nvPr>
        </p:nvSpPr>
        <p:spPr>
          <a:xfrm>
            <a:off x="2846575" y="2006275"/>
            <a:ext cx="6258900" cy="25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434343"/>
                </a:solidFill>
              </a:rPr>
              <a:t>Visualize messy CSV file of Rice’s production of Vietnam from 1995 to 2019</a:t>
            </a:r>
            <a:endParaRPr b="1" sz="2400">
              <a:solidFill>
                <a:srgbClr val="434343"/>
              </a:solidFill>
            </a:endParaRPr>
          </a:p>
        </p:txBody>
      </p:sp>
      <p:sp>
        <p:nvSpPr>
          <p:cNvPr id="857" name="Google Shape;857;p7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58" name="Google Shape;858;p73"/>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5. Demo</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ph idx="4294967295" type="body"/>
          </p:nvPr>
        </p:nvSpPr>
        <p:spPr>
          <a:xfrm>
            <a:off x="2704300" y="1606025"/>
            <a:ext cx="6258900" cy="1415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434343"/>
                </a:solidFill>
              </a:rPr>
              <a:t>Import Die young CSV file and then</a:t>
            </a:r>
            <a:endParaRPr b="1" sz="2400">
              <a:solidFill>
                <a:srgbClr val="434343"/>
              </a:solidFill>
            </a:endParaRPr>
          </a:p>
          <a:p>
            <a:pPr indent="0" lvl="0" marL="0" rtl="0" algn="l">
              <a:spcBef>
                <a:spcPts val="600"/>
              </a:spcBef>
              <a:spcAft>
                <a:spcPts val="0"/>
              </a:spcAft>
              <a:buNone/>
            </a:pPr>
            <a:r>
              <a:rPr b="1" lang="en" sz="2400">
                <a:solidFill>
                  <a:srgbClr val="434343"/>
                </a:solidFill>
              </a:rPr>
              <a:t>Merge with Industry Index </a:t>
            </a:r>
            <a:endParaRPr b="1" sz="2400">
              <a:solidFill>
                <a:srgbClr val="434343"/>
              </a:solidFill>
            </a:endParaRPr>
          </a:p>
          <a:p>
            <a:pPr indent="0" lvl="0" marL="0" rtl="0" algn="l">
              <a:spcBef>
                <a:spcPts val="600"/>
              </a:spcBef>
              <a:spcAft>
                <a:spcPts val="0"/>
              </a:spcAft>
              <a:buNone/>
            </a:pPr>
            <a:r>
              <a:rPr b="1" lang="en" sz="2400">
                <a:solidFill>
                  <a:srgbClr val="434343"/>
                </a:solidFill>
              </a:rPr>
              <a:t>From 2012 to 2018 to visualize</a:t>
            </a:r>
            <a:endParaRPr b="1" sz="2400">
              <a:solidFill>
                <a:srgbClr val="434343"/>
              </a:solidFill>
            </a:endParaRPr>
          </a:p>
          <a:p>
            <a:pPr indent="0" lvl="0" marL="0" rtl="0" algn="l">
              <a:spcBef>
                <a:spcPts val="600"/>
              </a:spcBef>
              <a:spcAft>
                <a:spcPts val="0"/>
              </a:spcAft>
              <a:buNone/>
            </a:pPr>
            <a:r>
              <a:t/>
            </a:r>
            <a:endParaRPr b="1" sz="2400">
              <a:solidFill>
                <a:srgbClr val="434343"/>
              </a:solidFill>
            </a:endParaRPr>
          </a:p>
        </p:txBody>
      </p:sp>
      <p:sp>
        <p:nvSpPr>
          <p:cNvPr id="864" name="Google Shape;864;p7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65" name="Google Shape;865;p74"/>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5. Demo</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869" name="Shape 869"/>
        <p:cNvGrpSpPr/>
        <p:nvPr/>
      </p:nvGrpSpPr>
      <p:grpSpPr>
        <a:xfrm>
          <a:off x="0" y="0"/>
          <a:ext cx="0" cy="0"/>
          <a:chOff x="0" y="0"/>
          <a:chExt cx="0" cy="0"/>
        </a:xfrm>
      </p:grpSpPr>
      <p:grpSp>
        <p:nvGrpSpPr>
          <p:cNvPr id="870" name="Google Shape;870;p75"/>
          <p:cNvGrpSpPr/>
          <p:nvPr/>
        </p:nvGrpSpPr>
        <p:grpSpPr>
          <a:xfrm>
            <a:off x="6791053" y="345959"/>
            <a:ext cx="1590883" cy="1590858"/>
            <a:chOff x="6643075" y="3664250"/>
            <a:chExt cx="407950" cy="407975"/>
          </a:xfrm>
        </p:grpSpPr>
        <p:sp>
          <p:nvSpPr>
            <p:cNvPr id="871" name="Google Shape;871;p75"/>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5"/>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75"/>
          <p:cNvGrpSpPr/>
          <p:nvPr/>
        </p:nvGrpSpPr>
        <p:grpSpPr>
          <a:xfrm rot="1508271">
            <a:off x="798755" y="1851397"/>
            <a:ext cx="654063" cy="654026"/>
            <a:chOff x="576250" y="4319400"/>
            <a:chExt cx="442075" cy="442050"/>
          </a:xfrm>
        </p:grpSpPr>
        <p:sp>
          <p:nvSpPr>
            <p:cNvPr id="874" name="Google Shape;874;p75"/>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5"/>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5"/>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5"/>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 name="Google Shape;878;p75"/>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5"/>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5"/>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5"/>
          <p:cNvSpPr/>
          <p:nvPr/>
        </p:nvSpPr>
        <p:spPr>
          <a:xfrm rot="1280187">
            <a:off x="6238017" y="1429478"/>
            <a:ext cx="151179" cy="1443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83" name="Google Shape;883;p75"/>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5"/>
          <p:cNvSpPr txBox="1"/>
          <p:nvPr>
            <p:ph idx="4294967295" type="ctrTitle"/>
          </p:nvPr>
        </p:nvSpPr>
        <p:spPr>
          <a:xfrm>
            <a:off x="636875" y="2802550"/>
            <a:ext cx="78213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solidFill>
                  <a:srgbClr val="F67031"/>
                </a:solidFill>
              </a:rPr>
              <a:t>Team Reflection</a:t>
            </a:r>
            <a:endParaRPr b="1" i="0" sz="7200" u="none" cap="none" strike="noStrike">
              <a:solidFill>
                <a:srgbClr val="F67031"/>
              </a:solidFill>
              <a:latin typeface="Nunito Sans"/>
              <a:ea typeface="Nunito Sans"/>
              <a:cs typeface="Nunito Sans"/>
              <a:sym typeface="Nunito Sans"/>
            </a:endParaRPr>
          </a:p>
        </p:txBody>
      </p:sp>
      <p:sp>
        <p:nvSpPr>
          <p:cNvPr id="885" name="Google Shape;885;p75"/>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86" name="Google Shape;886;p75"/>
          <p:cNvSpPr txBox="1"/>
          <p:nvPr>
            <p:ph idx="4294967295" type="subTitle"/>
          </p:nvPr>
        </p:nvSpPr>
        <p:spPr>
          <a:xfrm>
            <a:off x="685800" y="3868754"/>
            <a:ext cx="7772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CCCCC"/>
              </a:buClr>
              <a:buSzPts val="1400"/>
              <a:buFont typeface="Nunito Sans"/>
              <a:buNone/>
            </a:pPr>
            <a:r>
              <a:rPr lang="en" sz="1700">
                <a:solidFill>
                  <a:srgbClr val="F67031"/>
                </a:solidFill>
              </a:rPr>
              <a:t>What we had learn?</a:t>
            </a:r>
            <a:endParaRPr b="0" i="0" sz="1700" u="none" cap="none" strike="noStrike">
              <a:solidFill>
                <a:srgbClr val="F67031"/>
              </a:solidFill>
              <a:latin typeface="Nunito Sans"/>
              <a:ea typeface="Nunito Sans"/>
              <a:cs typeface="Nunito Sans"/>
              <a:sym typeface="Nuni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76"/>
          <p:cNvPicPr preferRelativeResize="0"/>
          <p:nvPr/>
        </p:nvPicPr>
        <p:blipFill>
          <a:blip r:embed="rId3">
            <a:alphaModFix/>
          </a:blip>
          <a:stretch>
            <a:fillRect/>
          </a:stretch>
        </p:blipFill>
        <p:spPr>
          <a:xfrm>
            <a:off x="2610375" y="0"/>
            <a:ext cx="6496449" cy="5100975"/>
          </a:xfrm>
          <a:prstGeom prst="rect">
            <a:avLst/>
          </a:prstGeom>
          <a:noFill/>
          <a:ln>
            <a:noFill/>
          </a:ln>
        </p:spPr>
      </p:pic>
      <p:sp>
        <p:nvSpPr>
          <p:cNvPr id="892" name="Google Shape;892;p76"/>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6. Reflection</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893" name="Google Shape;893;p76"/>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894" name="Google Shape;894;p76"/>
          <p:cNvSpPr txBox="1"/>
          <p:nvPr/>
        </p:nvSpPr>
        <p:spPr>
          <a:xfrm>
            <a:off x="2789000" y="138825"/>
            <a:ext cx="41343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2000">
                <a:solidFill>
                  <a:schemeClr val="dk1"/>
                </a:solidFill>
                <a:latin typeface="Oswald"/>
                <a:ea typeface="Oswald"/>
                <a:cs typeface="Oswald"/>
                <a:sym typeface="Oswald"/>
              </a:rPr>
              <a:t>DISADVANTAGES</a:t>
            </a:r>
            <a:endParaRPr i="0" sz="2000" u="none" cap="none" strike="noStrike">
              <a:solidFill>
                <a:srgbClr val="000000"/>
              </a:solidFill>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77"/>
          <p:cNvPicPr preferRelativeResize="0"/>
          <p:nvPr/>
        </p:nvPicPr>
        <p:blipFill>
          <a:blip r:embed="rId3">
            <a:alphaModFix/>
          </a:blip>
          <a:stretch>
            <a:fillRect/>
          </a:stretch>
        </p:blipFill>
        <p:spPr>
          <a:xfrm>
            <a:off x="2590003" y="0"/>
            <a:ext cx="7226795" cy="5143501"/>
          </a:xfrm>
          <a:prstGeom prst="rect">
            <a:avLst/>
          </a:prstGeom>
          <a:noFill/>
          <a:ln>
            <a:noFill/>
          </a:ln>
        </p:spPr>
      </p:pic>
      <p:sp>
        <p:nvSpPr>
          <p:cNvPr id="900" name="Google Shape;900;p77"/>
          <p:cNvSpPr txBox="1"/>
          <p:nvPr/>
        </p:nvSpPr>
        <p:spPr>
          <a:xfrm>
            <a:off x="2927575" y="541025"/>
            <a:ext cx="1440600" cy="65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lang="en" sz="2000">
                <a:solidFill>
                  <a:srgbClr val="F67031"/>
                </a:solidFill>
                <a:latin typeface="Roboto Condensed"/>
                <a:ea typeface="Roboto Condensed"/>
                <a:cs typeface="Roboto Condensed"/>
                <a:sym typeface="Roboto Condensed"/>
              </a:rPr>
              <a:t>TEAMWORK</a:t>
            </a:r>
            <a:endParaRPr b="1" i="0" sz="2000" u="none" cap="none" strike="noStrike">
              <a:solidFill>
                <a:srgbClr val="F67031"/>
              </a:solidFill>
              <a:latin typeface="Roboto Condensed"/>
              <a:ea typeface="Roboto Condensed"/>
              <a:cs typeface="Roboto Condensed"/>
              <a:sym typeface="Roboto Condensed"/>
            </a:endParaRPr>
          </a:p>
        </p:txBody>
      </p:sp>
      <p:sp>
        <p:nvSpPr>
          <p:cNvPr id="901" name="Google Shape;901;p77"/>
          <p:cNvSpPr txBox="1"/>
          <p:nvPr/>
        </p:nvSpPr>
        <p:spPr>
          <a:xfrm>
            <a:off x="6119425" y="174075"/>
            <a:ext cx="2766000" cy="15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lang="en" sz="2000">
                <a:solidFill>
                  <a:srgbClr val="F67031"/>
                </a:solidFill>
                <a:latin typeface="Roboto Condensed"/>
                <a:ea typeface="Roboto Condensed"/>
                <a:cs typeface="Roboto Condensed"/>
                <a:sym typeface="Roboto Condensed"/>
              </a:rPr>
              <a:t>&lt;NewTechnologies</a:t>
            </a:r>
            <a:endParaRPr b="1" sz="2000">
              <a:solidFill>
                <a:srgbClr val="F6703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7200"/>
              <a:buFont typeface="Arial"/>
              <a:buNone/>
            </a:pPr>
            <a:r>
              <a:rPr b="1" lang="en" sz="1800">
                <a:solidFill>
                  <a:srgbClr val="F67031"/>
                </a:solidFill>
                <a:latin typeface="Roboto Condensed"/>
                <a:ea typeface="Roboto Condensed"/>
                <a:cs typeface="Roboto Condensed"/>
                <a:sym typeface="Roboto Condensed"/>
              </a:rPr>
              <a:t>	researching</a:t>
            </a:r>
            <a:endParaRPr b="1" sz="1800">
              <a:solidFill>
                <a:srgbClr val="F6703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7200"/>
              <a:buFont typeface="Arial"/>
              <a:buNone/>
            </a:pPr>
            <a:r>
              <a:rPr b="1" lang="en" sz="1800">
                <a:solidFill>
                  <a:srgbClr val="F67031"/>
                </a:solidFill>
                <a:latin typeface="Roboto Condensed"/>
                <a:ea typeface="Roboto Condensed"/>
                <a:cs typeface="Roboto Condensed"/>
                <a:sym typeface="Roboto Condensed"/>
              </a:rPr>
              <a:t>	dataCube</a:t>
            </a:r>
            <a:endParaRPr b="1" sz="1800">
              <a:solidFill>
                <a:srgbClr val="F6703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7200"/>
              <a:buFont typeface="Arial"/>
              <a:buNone/>
            </a:pPr>
            <a:r>
              <a:rPr b="1" lang="en" sz="1800">
                <a:solidFill>
                  <a:srgbClr val="F67031"/>
                </a:solidFill>
                <a:latin typeface="Roboto Condensed"/>
                <a:ea typeface="Roboto Condensed"/>
                <a:cs typeface="Roboto Condensed"/>
                <a:sym typeface="Roboto Condensed"/>
              </a:rPr>
              <a:t>	dataVisualization</a:t>
            </a:r>
            <a:endParaRPr b="1" sz="1800">
              <a:solidFill>
                <a:srgbClr val="F6703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7200"/>
              <a:buFont typeface="Arial"/>
              <a:buNone/>
            </a:pPr>
            <a:r>
              <a:rPr b="1" lang="en" sz="2000">
                <a:solidFill>
                  <a:srgbClr val="F67031"/>
                </a:solidFill>
                <a:latin typeface="Roboto Condensed"/>
                <a:ea typeface="Roboto Condensed"/>
                <a:cs typeface="Roboto Condensed"/>
                <a:sym typeface="Roboto Condensed"/>
              </a:rPr>
              <a:t>/&gt;</a:t>
            </a:r>
            <a:endParaRPr b="1" sz="2000">
              <a:solidFill>
                <a:srgbClr val="F6703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7200"/>
              <a:buFont typeface="Arial"/>
              <a:buNone/>
            </a:pPr>
            <a:r>
              <a:t/>
            </a:r>
            <a:endParaRPr b="1" sz="2000">
              <a:solidFill>
                <a:srgbClr val="F67031"/>
              </a:solidFill>
              <a:latin typeface="Roboto Condensed"/>
              <a:ea typeface="Roboto Condensed"/>
              <a:cs typeface="Roboto Condensed"/>
              <a:sym typeface="Roboto Condensed"/>
            </a:endParaRPr>
          </a:p>
        </p:txBody>
      </p:sp>
      <p:sp>
        <p:nvSpPr>
          <p:cNvPr id="902" name="Google Shape;902;p77"/>
          <p:cNvSpPr/>
          <p:nvPr/>
        </p:nvSpPr>
        <p:spPr>
          <a:xfrm>
            <a:off x="6935700" y="2257850"/>
            <a:ext cx="1800600" cy="44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7"/>
          <p:cNvSpPr txBox="1"/>
          <p:nvPr/>
        </p:nvSpPr>
        <p:spPr>
          <a:xfrm>
            <a:off x="6839125" y="2152400"/>
            <a:ext cx="2046300" cy="65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lang="en" sz="2000">
                <a:solidFill>
                  <a:srgbClr val="F67031"/>
                </a:solidFill>
                <a:latin typeface="Roboto Condensed"/>
                <a:ea typeface="Roboto Condensed"/>
                <a:cs typeface="Roboto Condensed"/>
                <a:sym typeface="Roboto Condensed"/>
              </a:rPr>
              <a:t>CODING LIKE PRO</a:t>
            </a:r>
            <a:endParaRPr b="1" i="0" sz="2000" u="none" cap="none" strike="noStrike">
              <a:solidFill>
                <a:srgbClr val="F67031"/>
              </a:solidFill>
              <a:latin typeface="Roboto Condensed"/>
              <a:ea typeface="Roboto Condensed"/>
              <a:cs typeface="Roboto Condensed"/>
              <a:sym typeface="Roboto Condensed"/>
            </a:endParaRPr>
          </a:p>
        </p:txBody>
      </p:sp>
      <p:sp>
        <p:nvSpPr>
          <p:cNvPr id="904" name="Google Shape;904;p77"/>
          <p:cNvSpPr txBox="1"/>
          <p:nvPr/>
        </p:nvSpPr>
        <p:spPr>
          <a:xfrm>
            <a:off x="4161500" y="4363925"/>
            <a:ext cx="3644400" cy="65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lang="en" sz="2000">
                <a:solidFill>
                  <a:srgbClr val="F67031"/>
                </a:solidFill>
                <a:latin typeface="Roboto Condensed"/>
                <a:ea typeface="Roboto Condensed"/>
                <a:cs typeface="Roboto Condensed"/>
                <a:sym typeface="Roboto Condensed"/>
              </a:rPr>
              <a:t>HAVE GREAT TIME TOGETHER!</a:t>
            </a:r>
            <a:endParaRPr b="1" i="0" sz="2000" u="none" cap="none" strike="noStrike">
              <a:solidFill>
                <a:srgbClr val="F67031"/>
              </a:solidFill>
              <a:latin typeface="Roboto Condensed"/>
              <a:ea typeface="Roboto Condensed"/>
              <a:cs typeface="Roboto Condensed"/>
              <a:sym typeface="Roboto Condensed"/>
            </a:endParaRPr>
          </a:p>
        </p:txBody>
      </p:sp>
      <p:sp>
        <p:nvSpPr>
          <p:cNvPr id="905" name="Google Shape;905;p77"/>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6. Reflection</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sp>
        <p:nvSpPr>
          <p:cNvPr id="906" name="Google Shape;906;p77"/>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907" name="Google Shape;907;p77"/>
          <p:cNvSpPr/>
          <p:nvPr/>
        </p:nvSpPr>
        <p:spPr>
          <a:xfrm>
            <a:off x="3452093" y="2111031"/>
            <a:ext cx="1966200" cy="403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7"/>
          <p:cNvSpPr txBox="1"/>
          <p:nvPr/>
        </p:nvSpPr>
        <p:spPr>
          <a:xfrm>
            <a:off x="3435068" y="1983531"/>
            <a:ext cx="2425500" cy="65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lang="en" sz="2000">
                <a:solidFill>
                  <a:srgbClr val="F67031"/>
                </a:solidFill>
                <a:latin typeface="Roboto Condensed"/>
                <a:ea typeface="Roboto Condensed"/>
                <a:cs typeface="Roboto Condensed"/>
                <a:sym typeface="Roboto Condensed"/>
              </a:rPr>
              <a:t>IMPROVE SKILLS</a:t>
            </a:r>
            <a:endParaRPr b="1" i="0" sz="2000" u="none" cap="none" strike="noStrike">
              <a:solidFill>
                <a:srgbClr val="F67031"/>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07" name="Shape 307"/>
        <p:cNvGrpSpPr/>
        <p:nvPr/>
      </p:nvGrpSpPr>
      <p:grpSpPr>
        <a:xfrm>
          <a:off x="0" y="0"/>
          <a:ext cx="0" cy="0"/>
          <a:chOff x="0" y="0"/>
          <a:chExt cx="0" cy="0"/>
        </a:xfrm>
      </p:grpSpPr>
      <p:sp>
        <p:nvSpPr>
          <p:cNvPr id="308" name="Google Shape;308;p33"/>
          <p:cNvSpPr txBox="1"/>
          <p:nvPr>
            <p:ph idx="4294967295" type="ctrTitle"/>
          </p:nvPr>
        </p:nvSpPr>
        <p:spPr>
          <a:xfrm>
            <a:off x="636875" y="2802550"/>
            <a:ext cx="7821300" cy="1159800"/>
          </a:xfrm>
          <a:prstGeom prst="rect">
            <a:avLst/>
          </a:prstGeom>
          <a:noFill/>
          <a:ln>
            <a:noFill/>
          </a:ln>
          <a:effectLst>
            <a:outerShdw blurRad="14288" rotWithShape="0" algn="bl" dir="6960000" dist="38100">
              <a:srgbClr val="000000">
                <a:alpha val="14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solidFill>
                  <a:srgbClr val="F67031"/>
                </a:solidFill>
              </a:rPr>
              <a:t>Idea</a:t>
            </a:r>
            <a:endParaRPr b="0" i="0" sz="2400" u="none" cap="none" strike="noStrike">
              <a:solidFill>
                <a:srgbClr val="F67031"/>
              </a:solidFill>
              <a:latin typeface="Nunito Sans"/>
              <a:ea typeface="Nunito Sans"/>
              <a:cs typeface="Nunito Sans"/>
              <a:sym typeface="Nunito Sans"/>
            </a:endParaRPr>
          </a:p>
        </p:txBody>
      </p:sp>
      <p:grpSp>
        <p:nvGrpSpPr>
          <p:cNvPr id="309" name="Google Shape;309;p33"/>
          <p:cNvGrpSpPr/>
          <p:nvPr/>
        </p:nvGrpSpPr>
        <p:grpSpPr>
          <a:xfrm>
            <a:off x="6791053" y="345959"/>
            <a:ext cx="1591078" cy="1590955"/>
            <a:chOff x="6643075" y="3664250"/>
            <a:chExt cx="408000" cy="408000"/>
          </a:xfrm>
        </p:grpSpPr>
        <p:sp>
          <p:nvSpPr>
            <p:cNvPr id="310" name="Google Shape;310;p33"/>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1" name="Google Shape;311;p33"/>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grpSp>
        <p:nvGrpSpPr>
          <p:cNvPr id="312" name="Google Shape;312;p33"/>
          <p:cNvGrpSpPr/>
          <p:nvPr/>
        </p:nvGrpSpPr>
        <p:grpSpPr>
          <a:xfrm rot="1508271">
            <a:off x="798793" y="1851447"/>
            <a:ext cx="654248" cy="653804"/>
            <a:chOff x="576250" y="4319400"/>
            <a:chExt cx="442200" cy="441900"/>
          </a:xfrm>
        </p:grpSpPr>
        <p:sp>
          <p:nvSpPr>
            <p:cNvPr id="313" name="Google Shape;313;p33"/>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4" name="Google Shape;314;p33"/>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5" name="Google Shape;315;p33"/>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6" name="Google Shape;316;p33"/>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sp>
        <p:nvSpPr>
          <p:cNvPr id="317" name="Google Shape;317;p33"/>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8" name="Google Shape;318;p33"/>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19" name="Google Shape;319;p33"/>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20" name="Google Shape;320;p33"/>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21" name="Google Shape;321;p33"/>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22" name="Google Shape;322;p3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912" name="Shape 912"/>
        <p:cNvGrpSpPr/>
        <p:nvPr/>
      </p:nvGrpSpPr>
      <p:grpSpPr>
        <a:xfrm>
          <a:off x="0" y="0"/>
          <a:ext cx="0" cy="0"/>
          <a:chOff x="0" y="0"/>
          <a:chExt cx="0" cy="0"/>
        </a:xfrm>
      </p:grpSpPr>
      <p:grpSp>
        <p:nvGrpSpPr>
          <p:cNvPr id="913" name="Google Shape;913;p78"/>
          <p:cNvGrpSpPr/>
          <p:nvPr/>
        </p:nvGrpSpPr>
        <p:grpSpPr>
          <a:xfrm>
            <a:off x="6791053" y="345959"/>
            <a:ext cx="1590883" cy="1590858"/>
            <a:chOff x="6643075" y="3664250"/>
            <a:chExt cx="407950" cy="407975"/>
          </a:xfrm>
        </p:grpSpPr>
        <p:sp>
          <p:nvSpPr>
            <p:cNvPr id="914" name="Google Shape;914;p78"/>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8"/>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78"/>
          <p:cNvGrpSpPr/>
          <p:nvPr/>
        </p:nvGrpSpPr>
        <p:grpSpPr>
          <a:xfrm rot="1508271">
            <a:off x="798755" y="1851397"/>
            <a:ext cx="654063" cy="654026"/>
            <a:chOff x="576250" y="4319400"/>
            <a:chExt cx="442075" cy="442050"/>
          </a:xfrm>
        </p:grpSpPr>
        <p:sp>
          <p:nvSpPr>
            <p:cNvPr id="917" name="Google Shape;917;p7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1" name="Google Shape;921;p78"/>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8"/>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8"/>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8"/>
          <p:cNvSpPr/>
          <p:nvPr/>
        </p:nvSpPr>
        <p:spPr>
          <a:xfrm rot="1280187">
            <a:off x="6238017" y="1429478"/>
            <a:ext cx="151179" cy="1443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26" name="Google Shape;926;p78"/>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8"/>
          <p:cNvSpPr txBox="1"/>
          <p:nvPr>
            <p:ph idx="4294967295" type="ctrTitle"/>
          </p:nvPr>
        </p:nvSpPr>
        <p:spPr>
          <a:xfrm>
            <a:off x="636875" y="2802550"/>
            <a:ext cx="78213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solidFill>
                  <a:srgbClr val="F67031"/>
                </a:solidFill>
              </a:rPr>
              <a:t>Summary</a:t>
            </a:r>
            <a:endParaRPr b="1" i="0" sz="7200" u="none" cap="none" strike="noStrike">
              <a:solidFill>
                <a:srgbClr val="F67031"/>
              </a:solidFill>
              <a:latin typeface="Nunito Sans"/>
              <a:ea typeface="Nunito Sans"/>
              <a:cs typeface="Nunito Sans"/>
              <a:sym typeface="Nunito Sans"/>
            </a:endParaRPr>
          </a:p>
        </p:txBody>
      </p:sp>
      <p:sp>
        <p:nvSpPr>
          <p:cNvPr id="928" name="Google Shape;928;p78"/>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932" name="Shape 932"/>
        <p:cNvGrpSpPr/>
        <p:nvPr/>
      </p:nvGrpSpPr>
      <p:grpSpPr>
        <a:xfrm>
          <a:off x="0" y="0"/>
          <a:ext cx="0" cy="0"/>
          <a:chOff x="0" y="0"/>
          <a:chExt cx="0" cy="0"/>
        </a:xfrm>
      </p:grpSpPr>
      <p:sp>
        <p:nvSpPr>
          <p:cNvPr id="933" name="Google Shape;933;p79"/>
          <p:cNvSpPr txBox="1"/>
          <p:nvPr>
            <p:ph idx="4294967295" type="body"/>
          </p:nvPr>
        </p:nvSpPr>
        <p:spPr>
          <a:xfrm>
            <a:off x="2672625" y="586500"/>
            <a:ext cx="2769300" cy="13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600">
                <a:solidFill>
                  <a:srgbClr val="F67031"/>
                </a:solidFill>
                <a:latin typeface="Oswald"/>
                <a:ea typeface="Oswald"/>
                <a:cs typeface="Oswald"/>
                <a:sym typeface="Oswald"/>
              </a:rPr>
              <a:t>Hoa, Vo Van</a:t>
            </a:r>
            <a:endParaRPr b="1" sz="1600">
              <a:solidFill>
                <a:srgbClr val="F67031"/>
              </a:solidFill>
              <a:latin typeface="Oswald"/>
              <a:ea typeface="Oswald"/>
              <a:cs typeface="Oswald"/>
              <a:sym typeface="Oswald"/>
            </a:endParaRPr>
          </a:p>
          <a:p>
            <a:pPr indent="0" lvl="0" marL="0" rtl="0" algn="l">
              <a:lnSpc>
                <a:spcPct val="115000"/>
              </a:lnSpc>
              <a:spcBef>
                <a:spcPts val="600"/>
              </a:spcBef>
              <a:spcAft>
                <a:spcPts val="0"/>
              </a:spcAft>
              <a:buSzPts val="1400"/>
              <a:buNone/>
            </a:pPr>
            <a:r>
              <a:rPr lang="en" sz="1600">
                <a:latin typeface="Oswald"/>
                <a:ea typeface="Oswald"/>
                <a:cs typeface="Oswald"/>
                <a:sym typeface="Oswald"/>
              </a:rPr>
              <a:t>Tasks:</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solidFill>
                  <a:schemeClr val="dk2"/>
                </a:solidFill>
                <a:latin typeface="Oswald"/>
                <a:ea typeface="Oswald"/>
                <a:cs typeface="Oswald"/>
                <a:sym typeface="Oswald"/>
              </a:rPr>
              <a:t>Back-end Dev</a:t>
            </a:r>
            <a:endParaRPr sz="1600">
              <a:solidFill>
                <a:schemeClr val="dk2"/>
              </a:solidFill>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solidFill>
                  <a:schemeClr val="dk2"/>
                </a:solidFill>
                <a:latin typeface="Oswald"/>
                <a:ea typeface="Oswald"/>
                <a:cs typeface="Oswald"/>
                <a:sym typeface="Oswald"/>
              </a:rPr>
              <a:t>RDF Data Cubes Developer</a:t>
            </a:r>
            <a:endParaRPr sz="1600">
              <a:latin typeface="Oswald"/>
              <a:ea typeface="Oswald"/>
              <a:cs typeface="Oswald"/>
              <a:sym typeface="Oswald"/>
            </a:endParaRPr>
          </a:p>
        </p:txBody>
      </p:sp>
      <p:sp>
        <p:nvSpPr>
          <p:cNvPr id="934" name="Google Shape;934;p79"/>
          <p:cNvSpPr txBox="1"/>
          <p:nvPr>
            <p:ph idx="4294967295" type="body"/>
          </p:nvPr>
        </p:nvSpPr>
        <p:spPr>
          <a:xfrm>
            <a:off x="2672625" y="2858650"/>
            <a:ext cx="2769300" cy="13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600">
                <a:solidFill>
                  <a:srgbClr val="F67031"/>
                </a:solidFill>
                <a:latin typeface="Oswald"/>
                <a:ea typeface="Oswald"/>
                <a:cs typeface="Oswald"/>
                <a:sym typeface="Oswald"/>
              </a:rPr>
              <a:t>Dong, Ky Huu</a:t>
            </a:r>
            <a:endParaRPr b="1" sz="1600">
              <a:solidFill>
                <a:srgbClr val="F67031"/>
              </a:solidFill>
              <a:latin typeface="Oswald"/>
              <a:ea typeface="Oswald"/>
              <a:cs typeface="Oswald"/>
              <a:sym typeface="Oswald"/>
            </a:endParaRPr>
          </a:p>
          <a:p>
            <a:pPr indent="0" lvl="0" marL="0" rtl="0" algn="l">
              <a:lnSpc>
                <a:spcPct val="115000"/>
              </a:lnSpc>
              <a:spcBef>
                <a:spcPts val="600"/>
              </a:spcBef>
              <a:spcAft>
                <a:spcPts val="0"/>
              </a:spcAft>
              <a:buSzPts val="1400"/>
              <a:buNone/>
            </a:pPr>
            <a:r>
              <a:rPr lang="en" sz="1600">
                <a:latin typeface="Oswald"/>
                <a:ea typeface="Oswald"/>
                <a:cs typeface="Oswald"/>
                <a:sym typeface="Oswald"/>
              </a:rPr>
              <a:t>Tasks:</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Database Developer</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Tester</a:t>
            </a:r>
            <a:endParaRPr sz="1600">
              <a:latin typeface="Oswald"/>
              <a:ea typeface="Oswald"/>
              <a:cs typeface="Oswald"/>
              <a:sym typeface="Oswald"/>
            </a:endParaRPr>
          </a:p>
        </p:txBody>
      </p:sp>
      <p:sp>
        <p:nvSpPr>
          <p:cNvPr id="935" name="Google Shape;935;p79"/>
          <p:cNvSpPr txBox="1"/>
          <p:nvPr>
            <p:ph idx="4294967295" type="body"/>
          </p:nvPr>
        </p:nvSpPr>
        <p:spPr>
          <a:xfrm>
            <a:off x="5598400" y="519675"/>
            <a:ext cx="2769300" cy="15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600">
                <a:solidFill>
                  <a:srgbClr val="F67031"/>
                </a:solidFill>
                <a:latin typeface="Oswald"/>
                <a:ea typeface="Oswald"/>
                <a:cs typeface="Oswald"/>
                <a:sym typeface="Oswald"/>
              </a:rPr>
              <a:t>Tin, Pham Van</a:t>
            </a:r>
            <a:endParaRPr b="1" sz="1600">
              <a:solidFill>
                <a:srgbClr val="F67031"/>
              </a:solidFill>
              <a:latin typeface="Oswald"/>
              <a:ea typeface="Oswald"/>
              <a:cs typeface="Oswald"/>
              <a:sym typeface="Oswald"/>
            </a:endParaRPr>
          </a:p>
          <a:p>
            <a:pPr indent="0" lvl="0" marL="0" rtl="0" algn="l">
              <a:lnSpc>
                <a:spcPct val="115000"/>
              </a:lnSpc>
              <a:spcBef>
                <a:spcPts val="600"/>
              </a:spcBef>
              <a:spcAft>
                <a:spcPts val="0"/>
              </a:spcAft>
              <a:buSzPts val="1400"/>
              <a:buNone/>
            </a:pPr>
            <a:r>
              <a:rPr lang="en" sz="1600">
                <a:latin typeface="Oswald"/>
                <a:ea typeface="Oswald"/>
                <a:cs typeface="Oswald"/>
                <a:sym typeface="Oswald"/>
              </a:rPr>
              <a:t>Tasks:</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solidFill>
                  <a:schemeClr val="dk2"/>
                </a:solidFill>
                <a:latin typeface="Oswald"/>
                <a:ea typeface="Oswald"/>
                <a:cs typeface="Oswald"/>
                <a:sym typeface="Oswald"/>
              </a:rPr>
              <a:t>UI/UX Designer</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Front-end Developer</a:t>
            </a:r>
            <a:endParaRPr sz="1600">
              <a:latin typeface="Oswald"/>
              <a:ea typeface="Oswald"/>
              <a:cs typeface="Oswald"/>
              <a:sym typeface="Oswald"/>
            </a:endParaRPr>
          </a:p>
          <a:p>
            <a:pPr indent="0" lvl="0" marL="0" rtl="0" algn="l">
              <a:lnSpc>
                <a:spcPct val="115000"/>
              </a:lnSpc>
              <a:spcBef>
                <a:spcPts val="0"/>
              </a:spcBef>
              <a:spcAft>
                <a:spcPts val="0"/>
              </a:spcAft>
              <a:buNone/>
            </a:pPr>
            <a:r>
              <a:t/>
            </a:r>
            <a:endParaRPr sz="1600">
              <a:latin typeface="Oswald"/>
              <a:ea typeface="Oswald"/>
              <a:cs typeface="Oswald"/>
              <a:sym typeface="Oswald"/>
            </a:endParaRPr>
          </a:p>
        </p:txBody>
      </p:sp>
      <p:sp>
        <p:nvSpPr>
          <p:cNvPr id="936" name="Google Shape;936;p79"/>
          <p:cNvSpPr txBox="1"/>
          <p:nvPr>
            <p:ph idx="4294967295" type="body"/>
          </p:nvPr>
        </p:nvSpPr>
        <p:spPr>
          <a:xfrm>
            <a:off x="5670575" y="2858650"/>
            <a:ext cx="2769300" cy="15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400"/>
              <a:buNone/>
            </a:pPr>
            <a:r>
              <a:rPr b="1" lang="en" sz="1600">
                <a:solidFill>
                  <a:srgbClr val="F67031"/>
                </a:solidFill>
                <a:latin typeface="Oswald"/>
                <a:ea typeface="Oswald"/>
                <a:cs typeface="Oswald"/>
                <a:sym typeface="Oswald"/>
              </a:rPr>
              <a:t>Kieu, Tran Thi Thanh</a:t>
            </a:r>
            <a:endParaRPr b="1" sz="1600">
              <a:solidFill>
                <a:srgbClr val="F67031"/>
              </a:solidFill>
              <a:latin typeface="Oswald"/>
              <a:ea typeface="Oswald"/>
              <a:cs typeface="Oswald"/>
              <a:sym typeface="Oswald"/>
            </a:endParaRPr>
          </a:p>
          <a:p>
            <a:pPr indent="0" lvl="0" marL="0" rtl="0" algn="l">
              <a:lnSpc>
                <a:spcPct val="115000"/>
              </a:lnSpc>
              <a:spcBef>
                <a:spcPts val="600"/>
              </a:spcBef>
              <a:spcAft>
                <a:spcPts val="0"/>
              </a:spcAft>
              <a:buSzPts val="1400"/>
              <a:buNone/>
            </a:pPr>
            <a:r>
              <a:rPr lang="en" sz="1600">
                <a:latin typeface="Oswald"/>
                <a:ea typeface="Oswald"/>
                <a:cs typeface="Oswald"/>
                <a:sym typeface="Oswald"/>
              </a:rPr>
              <a:t>Tasks:</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Front-end Developer</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Tester</a:t>
            </a:r>
            <a:endParaRPr sz="1600">
              <a:latin typeface="Oswald"/>
              <a:ea typeface="Oswald"/>
              <a:cs typeface="Oswald"/>
              <a:sym typeface="Oswald"/>
            </a:endParaRPr>
          </a:p>
        </p:txBody>
      </p:sp>
      <p:sp>
        <p:nvSpPr>
          <p:cNvPr id="937" name="Google Shape;937;p79"/>
          <p:cNvSpPr txBox="1"/>
          <p:nvPr>
            <p:ph idx="12" type="sldNum"/>
          </p:nvPr>
        </p:nvSpPr>
        <p:spPr>
          <a:xfrm>
            <a:off x="8595309"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938" name="Google Shape;938;p79"/>
          <p:cNvPicPr preferRelativeResize="0"/>
          <p:nvPr/>
        </p:nvPicPr>
        <p:blipFill rotWithShape="1">
          <a:blip r:embed="rId3">
            <a:alphaModFix/>
          </a:blip>
          <a:srcRect b="0" l="0" r="0" t="0"/>
          <a:stretch/>
        </p:blipFill>
        <p:spPr>
          <a:xfrm>
            <a:off x="7525500" y="466575"/>
            <a:ext cx="957574" cy="959087"/>
          </a:xfrm>
          <a:prstGeom prst="rect">
            <a:avLst/>
          </a:prstGeom>
          <a:noFill/>
          <a:ln>
            <a:noFill/>
          </a:ln>
        </p:spPr>
      </p:pic>
      <p:pic>
        <p:nvPicPr>
          <p:cNvPr id="939" name="Google Shape;939;p79"/>
          <p:cNvPicPr preferRelativeResize="0"/>
          <p:nvPr/>
        </p:nvPicPr>
        <p:blipFill>
          <a:blip r:embed="rId4">
            <a:alphaModFix/>
          </a:blip>
          <a:stretch>
            <a:fillRect/>
          </a:stretch>
        </p:blipFill>
        <p:spPr>
          <a:xfrm flipH="1" rot="359999">
            <a:off x="4489175" y="2758726"/>
            <a:ext cx="871131" cy="872474"/>
          </a:xfrm>
          <a:prstGeom prst="rect">
            <a:avLst/>
          </a:prstGeom>
          <a:noFill/>
          <a:ln>
            <a:noFill/>
          </a:ln>
        </p:spPr>
      </p:pic>
      <p:pic>
        <p:nvPicPr>
          <p:cNvPr id="940" name="Google Shape;940;p79"/>
          <p:cNvPicPr preferRelativeResize="0"/>
          <p:nvPr/>
        </p:nvPicPr>
        <p:blipFill>
          <a:blip r:embed="rId5">
            <a:alphaModFix/>
          </a:blip>
          <a:stretch>
            <a:fillRect/>
          </a:stretch>
        </p:blipFill>
        <p:spPr>
          <a:xfrm>
            <a:off x="7568725" y="2758730"/>
            <a:ext cx="871125" cy="872472"/>
          </a:xfrm>
          <a:prstGeom prst="rect">
            <a:avLst/>
          </a:prstGeom>
          <a:noFill/>
          <a:ln>
            <a:noFill/>
          </a:ln>
        </p:spPr>
      </p:pic>
      <p:pic>
        <p:nvPicPr>
          <p:cNvPr id="941" name="Google Shape;941;p79"/>
          <p:cNvPicPr preferRelativeResize="0"/>
          <p:nvPr/>
        </p:nvPicPr>
        <p:blipFill>
          <a:blip r:embed="rId6">
            <a:alphaModFix/>
          </a:blip>
          <a:stretch>
            <a:fillRect/>
          </a:stretch>
        </p:blipFill>
        <p:spPr>
          <a:xfrm>
            <a:off x="4436599" y="519687"/>
            <a:ext cx="904538" cy="905962"/>
          </a:xfrm>
          <a:prstGeom prst="rect">
            <a:avLst/>
          </a:prstGeom>
          <a:noFill/>
          <a:ln>
            <a:noFill/>
          </a:ln>
        </p:spPr>
      </p:pic>
      <p:sp>
        <p:nvSpPr>
          <p:cNvPr id="942" name="Google Shape;942;p79"/>
          <p:cNvSpPr txBox="1"/>
          <p:nvPr>
            <p:ph type="title"/>
          </p:nvPr>
        </p:nvSpPr>
        <p:spPr>
          <a:xfrm>
            <a:off x="158250" y="768075"/>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1. Idea</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7. Summary</a:t>
            </a:r>
            <a:endParaRPr sz="2700">
              <a:latin typeface="PT Sans Narrow"/>
              <a:ea typeface="PT Sans Narrow"/>
              <a:cs typeface="PT Sans Narrow"/>
              <a:sym typeface="PT Sans Narr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946" name="Shape 946"/>
        <p:cNvGrpSpPr/>
        <p:nvPr/>
      </p:nvGrpSpPr>
      <p:grpSpPr>
        <a:xfrm>
          <a:off x="0" y="0"/>
          <a:ext cx="0" cy="0"/>
          <a:chOff x="0" y="0"/>
          <a:chExt cx="0" cy="0"/>
        </a:xfrm>
      </p:grpSpPr>
      <p:sp>
        <p:nvSpPr>
          <p:cNvPr id="947" name="Google Shape;947;p80"/>
          <p:cNvSpPr txBox="1"/>
          <p:nvPr>
            <p:ph type="title"/>
          </p:nvPr>
        </p:nvSpPr>
        <p:spPr>
          <a:xfrm>
            <a:off x="511425" y="1549400"/>
            <a:ext cx="3517200" cy="97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Oswald"/>
                <a:ea typeface="Oswald"/>
                <a:cs typeface="Oswald"/>
                <a:sym typeface="Oswald"/>
              </a:rPr>
              <a:t>Thank you very much</a:t>
            </a:r>
            <a:endParaRPr>
              <a:latin typeface="Oswald"/>
              <a:ea typeface="Oswald"/>
              <a:cs typeface="Oswald"/>
              <a:sym typeface="Oswald"/>
            </a:endParaRPr>
          </a:p>
          <a:p>
            <a:pPr indent="0" lvl="0" marL="0" rtl="0" algn="l">
              <a:lnSpc>
                <a:spcPct val="100000"/>
              </a:lnSpc>
              <a:spcBef>
                <a:spcPts val="0"/>
              </a:spcBef>
              <a:spcAft>
                <a:spcPts val="0"/>
              </a:spcAft>
              <a:buSzPts val="2400"/>
              <a:buNone/>
            </a:pPr>
            <a:r>
              <a:rPr lang="en">
                <a:latin typeface="Oswald"/>
                <a:ea typeface="Oswald"/>
                <a:cs typeface="Oswald"/>
                <a:sym typeface="Oswald"/>
              </a:rPr>
              <a:t>for NOT 	falling asleep!</a:t>
            </a:r>
            <a:endParaRPr>
              <a:latin typeface="Oswald"/>
              <a:ea typeface="Oswald"/>
              <a:cs typeface="Oswald"/>
              <a:sym typeface="Oswald"/>
            </a:endParaRPr>
          </a:p>
        </p:txBody>
      </p:sp>
      <p:sp>
        <p:nvSpPr>
          <p:cNvPr id="948" name="Google Shape;948;p8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49" name="Google Shape;949;p80"/>
          <p:cNvSpPr txBox="1"/>
          <p:nvPr>
            <p:ph idx="1" type="body"/>
          </p:nvPr>
        </p:nvSpPr>
        <p:spPr>
          <a:xfrm>
            <a:off x="511425" y="2572500"/>
            <a:ext cx="3980700" cy="19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200"/>
              <a:buNone/>
            </a:pPr>
            <a:r>
              <a:rPr lang="en" sz="1500">
                <a:latin typeface="Oswald"/>
                <a:ea typeface="Oswald"/>
                <a:cs typeface="Oswald"/>
                <a:sym typeface="Oswald"/>
              </a:rPr>
              <a:t>If you have any questions about this document</a:t>
            </a:r>
            <a:endParaRPr sz="1500">
              <a:latin typeface="Oswald"/>
              <a:ea typeface="Oswald"/>
              <a:cs typeface="Oswald"/>
              <a:sym typeface="Oswald"/>
            </a:endParaRPr>
          </a:p>
          <a:p>
            <a:pPr indent="0" lvl="0" marL="0" rtl="0" algn="l">
              <a:lnSpc>
                <a:spcPct val="115000"/>
              </a:lnSpc>
              <a:spcBef>
                <a:spcPts val="600"/>
              </a:spcBef>
              <a:spcAft>
                <a:spcPts val="0"/>
              </a:spcAft>
              <a:buSzPts val="1200"/>
              <a:buNone/>
            </a:pPr>
            <a:r>
              <a:rPr lang="en" sz="1500">
                <a:latin typeface="Oswald"/>
                <a:ea typeface="Oswald"/>
                <a:cs typeface="Oswald"/>
                <a:sym typeface="Oswald"/>
              </a:rPr>
              <a:t>please don’t hesitate to contact us at:</a:t>
            </a:r>
            <a:endParaRPr sz="1500">
              <a:latin typeface="Oswald"/>
              <a:ea typeface="Oswald"/>
              <a:cs typeface="Oswald"/>
              <a:sym typeface="Oswald"/>
            </a:endParaRPr>
          </a:p>
          <a:p>
            <a:pPr indent="-323850" lvl="0" marL="457200" rtl="0" algn="l">
              <a:lnSpc>
                <a:spcPct val="115000"/>
              </a:lnSpc>
              <a:spcBef>
                <a:spcPts val="600"/>
              </a:spcBef>
              <a:spcAft>
                <a:spcPts val="0"/>
              </a:spcAft>
              <a:buSzPts val="1500"/>
              <a:buFont typeface="Oswald"/>
              <a:buChar char="▪"/>
            </a:pPr>
            <a:r>
              <a:rPr lang="en" sz="1500" u="sng">
                <a:solidFill>
                  <a:schemeClr val="hlink"/>
                </a:solidFill>
                <a:latin typeface="Oswald"/>
                <a:ea typeface="Oswald"/>
                <a:cs typeface="Oswald"/>
                <a:sym typeface="Oswald"/>
                <a:hlinkClick r:id="rId3"/>
              </a:rPr>
              <a:t>https://sda-research.ml/</a:t>
            </a:r>
            <a:endParaRPr sz="1500">
              <a:latin typeface="Oswald"/>
              <a:ea typeface="Oswald"/>
              <a:cs typeface="Oswald"/>
              <a:sym typeface="Oswald"/>
            </a:endParaRPr>
          </a:p>
          <a:p>
            <a:pPr indent="-323850" lvl="0" marL="457200" rtl="0" algn="l">
              <a:lnSpc>
                <a:spcPct val="115000"/>
              </a:lnSpc>
              <a:spcBef>
                <a:spcPts val="600"/>
              </a:spcBef>
              <a:spcAft>
                <a:spcPts val="0"/>
              </a:spcAft>
              <a:buSzPts val="1500"/>
              <a:buFont typeface="Oswald"/>
              <a:buChar char="▪"/>
            </a:pPr>
            <a:r>
              <a:rPr lang="en" sz="1500" u="sng">
                <a:solidFill>
                  <a:schemeClr val="hlink"/>
                </a:solidFill>
                <a:latin typeface="Oswald"/>
                <a:ea typeface="Oswald"/>
                <a:cs typeface="Oswald"/>
                <a:sym typeface="Oswald"/>
                <a:hlinkClick r:id="rId4"/>
              </a:rPr>
              <a:t>https://github.com/sdateamdtu2020/SDA-v2.0</a:t>
            </a:r>
            <a:endParaRPr sz="1500">
              <a:latin typeface="Oswald"/>
              <a:ea typeface="Oswald"/>
              <a:cs typeface="Oswald"/>
              <a:sym typeface="Oswald"/>
            </a:endParaRPr>
          </a:p>
          <a:p>
            <a:pPr indent="-323850" lvl="0" marL="457200" rtl="0" algn="l">
              <a:lnSpc>
                <a:spcPct val="115000"/>
              </a:lnSpc>
              <a:spcBef>
                <a:spcPts val="1000"/>
              </a:spcBef>
              <a:spcAft>
                <a:spcPts val="1000"/>
              </a:spcAft>
              <a:buSzPts val="1500"/>
              <a:buFont typeface="Oswald"/>
              <a:buChar char="▪"/>
            </a:pPr>
            <a:r>
              <a:rPr lang="en" sz="1500" u="sng">
                <a:solidFill>
                  <a:schemeClr val="hlink"/>
                </a:solidFill>
                <a:latin typeface="Oswald"/>
                <a:ea typeface="Oswald"/>
                <a:cs typeface="Oswald"/>
                <a:sym typeface="Oswald"/>
                <a:hlinkClick r:id="rId5"/>
              </a:rPr>
              <a:t>sdadevteamdtu@gmail.com</a:t>
            </a:r>
            <a:endParaRPr sz="1500">
              <a:latin typeface="Oswald"/>
              <a:ea typeface="Oswald"/>
              <a:cs typeface="Oswald"/>
              <a:sym typeface="Oswald"/>
            </a:endParaRPr>
          </a:p>
        </p:txBody>
      </p:sp>
      <p:grpSp>
        <p:nvGrpSpPr>
          <p:cNvPr id="950" name="Google Shape;950;p80"/>
          <p:cNvGrpSpPr/>
          <p:nvPr/>
        </p:nvGrpSpPr>
        <p:grpSpPr>
          <a:xfrm>
            <a:off x="628402" y="1039422"/>
            <a:ext cx="542234" cy="510157"/>
            <a:chOff x="5972700" y="2330200"/>
            <a:chExt cx="411625" cy="387275"/>
          </a:xfrm>
        </p:grpSpPr>
        <p:sp>
          <p:nvSpPr>
            <p:cNvPr id="951" name="Google Shape;951;p80"/>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0"/>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53" name="Google Shape;953;p80"/>
          <p:cNvPicPr preferRelativeResize="0"/>
          <p:nvPr/>
        </p:nvPicPr>
        <p:blipFill rotWithShape="1">
          <a:blip r:embed="rId6">
            <a:alphaModFix/>
          </a:blip>
          <a:srcRect b="69" l="0" r="0" t="59"/>
          <a:stretch/>
        </p:blipFill>
        <p:spPr>
          <a:xfrm>
            <a:off x="5988525" y="1601375"/>
            <a:ext cx="1940751" cy="1940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953"/>
                                        </p:tgtEl>
                                        <p:attrNameLst>
                                          <p:attrName>r</p:attrName>
                                        </p:attrNameLst>
                                      </p:cBhvr>
                                    </p:animRot>
                                  </p:childTnLst>
                                </p:cTn>
                              </p:par>
                            </p:childTnLst>
                          </p:cTn>
                        </p:par>
                        <p:par>
                          <p:cTn fill="hold">
                            <p:stCondLst>
                              <p:cond delay="5000"/>
                            </p:stCondLst>
                            <p:childTnLst>
                              <p:par>
                                <p:cTn fill="hold" nodeType="afterEffect" presetClass="emph" presetID="8" presetSubtype="0">
                                  <p:stCondLst>
                                    <p:cond delay="0"/>
                                  </p:stCondLst>
                                  <p:childTnLst>
                                    <p:animRot by="-21600000">
                                      <p:cBhvr>
                                        <p:cTn dur="5000" fill="hold"/>
                                        <p:tgtEl>
                                          <p:spTgt spid="953"/>
                                        </p:tgtEl>
                                        <p:attrNameLst>
                                          <p:attrName>r</p:attrName>
                                        </p:attrNameLst>
                                      </p:cBhvr>
                                    </p:animRot>
                                  </p:childTnLst>
                                </p:cTn>
                              </p:par>
                            </p:childTnLst>
                          </p:cTn>
                        </p:par>
                        <p:par>
                          <p:cTn fill="hold">
                            <p:stCondLst>
                              <p:cond delay="10000"/>
                            </p:stCondLst>
                            <p:childTnLst>
                              <p:par>
                                <p:cTn fill="hold" nodeType="afterEffect" presetClass="emph" presetID="8" presetSubtype="0">
                                  <p:stCondLst>
                                    <p:cond delay="0"/>
                                  </p:stCondLst>
                                  <p:childTnLst>
                                    <p:animRot by="-21600000">
                                      <p:cBhvr>
                                        <p:cTn dur="5000" fill="hold"/>
                                        <p:tgtEl>
                                          <p:spTgt spid="953"/>
                                        </p:tgtEl>
                                        <p:attrNameLst>
                                          <p:attrName>r</p:attrName>
                                        </p:attrNameLst>
                                      </p:cBhvr>
                                    </p:animRot>
                                  </p:childTnLst>
                                </p:cTn>
                              </p:par>
                            </p:childTnLst>
                          </p:cTn>
                        </p:par>
                        <p:par>
                          <p:cTn fill="hold">
                            <p:stCondLst>
                              <p:cond delay="15000"/>
                            </p:stCondLst>
                            <p:childTnLst>
                              <p:par>
                                <p:cTn fill="hold" nodeType="afterEffect" presetClass="emph" presetID="8" presetSubtype="0">
                                  <p:stCondLst>
                                    <p:cond delay="0"/>
                                  </p:stCondLst>
                                  <p:childTnLst>
                                    <p:animRot by="-21600000">
                                      <p:cBhvr>
                                        <p:cTn dur="5000" fill="hold"/>
                                        <p:tgtEl>
                                          <p:spTgt spid="95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idx="1" type="body"/>
          </p:nvPr>
        </p:nvSpPr>
        <p:spPr>
          <a:xfrm>
            <a:off x="2880625" y="847475"/>
            <a:ext cx="4130700" cy="39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b="1" lang="en" sz="1700"/>
              <a:t>From </a:t>
            </a:r>
            <a:endParaRPr b="1" sz="1700"/>
          </a:p>
          <a:p>
            <a:pPr indent="0" lvl="0" marL="0" rtl="0" algn="l">
              <a:lnSpc>
                <a:spcPct val="115000"/>
              </a:lnSpc>
              <a:spcBef>
                <a:spcPts val="600"/>
              </a:spcBef>
              <a:spcAft>
                <a:spcPts val="0"/>
              </a:spcAft>
              <a:buSzPts val="900"/>
              <a:buNone/>
            </a:pPr>
            <a:r>
              <a:rPr b="1" lang="en" sz="1700"/>
              <a:t>Smart Dashboard Application</a:t>
            </a:r>
            <a:endParaRPr b="1" sz="1700"/>
          </a:p>
          <a:p>
            <a:pPr indent="0" lvl="0" marL="0" rtl="0" algn="l">
              <a:lnSpc>
                <a:spcPct val="115000"/>
              </a:lnSpc>
              <a:spcBef>
                <a:spcPts val="600"/>
              </a:spcBef>
              <a:spcAft>
                <a:spcPts val="0"/>
              </a:spcAft>
              <a:buSzPts val="900"/>
              <a:buNone/>
            </a:pPr>
            <a:r>
              <a:rPr b="1" lang="en" sz="1700"/>
              <a:t>Project</a:t>
            </a:r>
            <a:endParaRPr sz="1300">
              <a:solidFill>
                <a:schemeClr val="dk2"/>
              </a:solidFill>
            </a:endParaRPr>
          </a:p>
          <a:p>
            <a:pPr indent="0" lvl="0" marL="0" rtl="0" algn="l">
              <a:lnSpc>
                <a:spcPct val="115000"/>
              </a:lnSpc>
              <a:spcBef>
                <a:spcPts val="60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600"/>
              </a:spcBef>
              <a:spcAft>
                <a:spcPts val="0"/>
              </a:spcAft>
              <a:buClr>
                <a:schemeClr val="dk1"/>
              </a:buClr>
              <a:buSzPts val="1100"/>
              <a:buFont typeface="Arial"/>
              <a:buNone/>
            </a:pPr>
            <a:r>
              <a:rPr lang="en" sz="1400">
                <a:solidFill>
                  <a:schemeClr val="dk2"/>
                </a:solidFill>
              </a:rPr>
              <a:t>SDA is the forerunner of EDSDA, a system that helps environmental experts analyze environmental data in Vietnam.</a:t>
            </a:r>
            <a:endParaRPr sz="1400"/>
          </a:p>
        </p:txBody>
      </p:sp>
      <p:grpSp>
        <p:nvGrpSpPr>
          <p:cNvPr id="328" name="Google Shape;328;p34"/>
          <p:cNvGrpSpPr/>
          <p:nvPr/>
        </p:nvGrpSpPr>
        <p:grpSpPr>
          <a:xfrm>
            <a:off x="3142448" y="433788"/>
            <a:ext cx="393060" cy="393060"/>
            <a:chOff x="5941025" y="3634400"/>
            <a:chExt cx="467650" cy="467650"/>
          </a:xfrm>
        </p:grpSpPr>
        <p:sp>
          <p:nvSpPr>
            <p:cNvPr id="329" name="Google Shape;329;p34"/>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4"/>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3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sp>
        <p:nvSpPr>
          <p:cNvPr id="336" name="Google Shape;336;p34"/>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1. Idea</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337" name="Google Shape;337;p34"/>
          <p:cNvPicPr preferRelativeResize="0"/>
          <p:nvPr/>
        </p:nvPicPr>
        <p:blipFill>
          <a:blip r:embed="rId3">
            <a:alphaModFix/>
          </a:blip>
          <a:stretch>
            <a:fillRect/>
          </a:stretch>
        </p:blipFill>
        <p:spPr>
          <a:xfrm>
            <a:off x="6841503" y="633922"/>
            <a:ext cx="1951151" cy="195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41" name="Shape 341"/>
        <p:cNvGrpSpPr/>
        <p:nvPr/>
      </p:nvGrpSpPr>
      <p:grpSpPr>
        <a:xfrm>
          <a:off x="0" y="0"/>
          <a:ext cx="0" cy="0"/>
          <a:chOff x="0" y="0"/>
          <a:chExt cx="0" cy="0"/>
        </a:xfrm>
      </p:grpSpPr>
      <p:sp>
        <p:nvSpPr>
          <p:cNvPr id="342" name="Google Shape;342;p35"/>
          <p:cNvSpPr txBox="1"/>
          <p:nvPr>
            <p:ph idx="4294967295" type="ctrTitle"/>
          </p:nvPr>
        </p:nvSpPr>
        <p:spPr>
          <a:xfrm>
            <a:off x="636875" y="2802550"/>
            <a:ext cx="7821300" cy="1159800"/>
          </a:xfrm>
          <a:prstGeom prst="rect">
            <a:avLst/>
          </a:prstGeom>
          <a:noFill/>
          <a:ln>
            <a:noFill/>
          </a:ln>
          <a:effectLst>
            <a:outerShdw blurRad="14288" rotWithShape="0" algn="bl" dir="6960000" dist="38100">
              <a:srgbClr val="000000">
                <a:alpha val="14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solidFill>
                  <a:srgbClr val="F67031"/>
                </a:solidFill>
              </a:rPr>
              <a:t>Idea</a:t>
            </a:r>
            <a:endParaRPr b="0" i="0" sz="2400" u="none" cap="none" strike="noStrike">
              <a:solidFill>
                <a:srgbClr val="F67031"/>
              </a:solidFill>
              <a:latin typeface="Nunito Sans"/>
              <a:ea typeface="Nunito Sans"/>
              <a:cs typeface="Nunito Sans"/>
              <a:sym typeface="Nunito Sans"/>
            </a:endParaRPr>
          </a:p>
        </p:txBody>
      </p:sp>
      <p:grpSp>
        <p:nvGrpSpPr>
          <p:cNvPr id="343" name="Google Shape;343;p35"/>
          <p:cNvGrpSpPr/>
          <p:nvPr/>
        </p:nvGrpSpPr>
        <p:grpSpPr>
          <a:xfrm>
            <a:off x="6791053" y="345959"/>
            <a:ext cx="1591078" cy="1590955"/>
            <a:chOff x="6643075" y="3664250"/>
            <a:chExt cx="408000" cy="408000"/>
          </a:xfrm>
        </p:grpSpPr>
        <p:sp>
          <p:nvSpPr>
            <p:cNvPr id="344" name="Google Shape;344;p35"/>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45" name="Google Shape;345;p35"/>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grpSp>
        <p:nvGrpSpPr>
          <p:cNvPr id="346" name="Google Shape;346;p35"/>
          <p:cNvGrpSpPr/>
          <p:nvPr/>
        </p:nvGrpSpPr>
        <p:grpSpPr>
          <a:xfrm rot="1508271">
            <a:off x="798793" y="1851447"/>
            <a:ext cx="654248" cy="653804"/>
            <a:chOff x="576250" y="4319400"/>
            <a:chExt cx="442200" cy="441900"/>
          </a:xfrm>
        </p:grpSpPr>
        <p:sp>
          <p:nvSpPr>
            <p:cNvPr id="347" name="Google Shape;347;p35"/>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48" name="Google Shape;348;p35"/>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49" name="Google Shape;349;p35"/>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0" name="Google Shape;350;p35"/>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sp>
        <p:nvSpPr>
          <p:cNvPr id="351" name="Google Shape;351;p35"/>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2" name="Google Shape;352;p35"/>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3" name="Google Shape;353;p35"/>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4" name="Google Shape;354;p35"/>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5" name="Google Shape;355;p35"/>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56" name="Google Shape;356;p3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357" name="Google Shape;357;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61" name="Shape 361"/>
        <p:cNvGrpSpPr/>
        <p:nvPr/>
      </p:nvGrpSpPr>
      <p:grpSpPr>
        <a:xfrm>
          <a:off x="0" y="0"/>
          <a:ext cx="0" cy="0"/>
          <a:chOff x="0" y="0"/>
          <a:chExt cx="0" cy="0"/>
        </a:xfrm>
      </p:grpSpPr>
      <p:sp>
        <p:nvSpPr>
          <p:cNvPr id="362" name="Google Shape;362;p36"/>
          <p:cNvSpPr txBox="1"/>
          <p:nvPr>
            <p:ph idx="4294967295" type="ctrTitle"/>
          </p:nvPr>
        </p:nvSpPr>
        <p:spPr>
          <a:xfrm>
            <a:off x="636875" y="2802550"/>
            <a:ext cx="7821300" cy="1159800"/>
          </a:xfrm>
          <a:prstGeom prst="rect">
            <a:avLst/>
          </a:prstGeom>
          <a:noFill/>
          <a:ln>
            <a:noFill/>
          </a:ln>
          <a:effectLst>
            <a:outerShdw blurRad="14288" rotWithShape="0" algn="bl" dir="6960000" dist="38100">
              <a:srgbClr val="000000">
                <a:alpha val="14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solidFill>
                  <a:srgbClr val="F67031"/>
                </a:solidFill>
              </a:rPr>
              <a:t>Idea</a:t>
            </a:r>
            <a:endParaRPr b="0" i="0" sz="2400" u="none" cap="none" strike="noStrike">
              <a:solidFill>
                <a:srgbClr val="F67031"/>
              </a:solidFill>
              <a:latin typeface="Nunito Sans"/>
              <a:ea typeface="Nunito Sans"/>
              <a:cs typeface="Nunito Sans"/>
              <a:sym typeface="Nunito Sans"/>
            </a:endParaRPr>
          </a:p>
        </p:txBody>
      </p:sp>
      <p:grpSp>
        <p:nvGrpSpPr>
          <p:cNvPr id="363" name="Google Shape;363;p36"/>
          <p:cNvGrpSpPr/>
          <p:nvPr/>
        </p:nvGrpSpPr>
        <p:grpSpPr>
          <a:xfrm>
            <a:off x="6791053" y="345959"/>
            <a:ext cx="1591078" cy="1590955"/>
            <a:chOff x="6643075" y="3664250"/>
            <a:chExt cx="408000" cy="408000"/>
          </a:xfrm>
        </p:grpSpPr>
        <p:sp>
          <p:nvSpPr>
            <p:cNvPr id="364" name="Google Shape;364;p36"/>
            <p:cNvSpPr/>
            <p:nvPr/>
          </p:nvSpPr>
          <p:spPr>
            <a:xfrm>
              <a:off x="6794075" y="3815250"/>
              <a:ext cx="211200" cy="211200"/>
            </a:xfrm>
            <a:custGeom>
              <a:rect b="b" l="l" r="r" t="t"/>
              <a:pathLst>
                <a:path extrusionOk="0" fill="none" h="120000" w="120000">
                  <a:moveTo>
                    <a:pt x="0" y="115499"/>
                  </a:moveTo>
                  <a:lnTo>
                    <a:pt x="0" y="115499"/>
                  </a:lnTo>
                  <a:lnTo>
                    <a:pt x="6218" y="117231"/>
                  </a:lnTo>
                  <a:lnTo>
                    <a:pt x="12096" y="118608"/>
                  </a:lnTo>
                  <a:lnTo>
                    <a:pt x="18329" y="119304"/>
                  </a:lnTo>
                  <a:lnTo>
                    <a:pt x="24548" y="120000"/>
                  </a:lnTo>
                  <a:lnTo>
                    <a:pt x="30780" y="120000"/>
                  </a:lnTo>
                  <a:lnTo>
                    <a:pt x="36999" y="119645"/>
                  </a:lnTo>
                  <a:lnTo>
                    <a:pt x="42877" y="118949"/>
                  </a:lnTo>
                  <a:lnTo>
                    <a:pt x="49096" y="117572"/>
                  </a:lnTo>
                  <a:lnTo>
                    <a:pt x="54973" y="116194"/>
                  </a:lnTo>
                  <a:lnTo>
                    <a:pt x="61206" y="114107"/>
                  </a:lnTo>
                  <a:lnTo>
                    <a:pt x="66743" y="111694"/>
                  </a:lnTo>
                  <a:lnTo>
                    <a:pt x="72621" y="108925"/>
                  </a:lnTo>
                  <a:lnTo>
                    <a:pt x="78144" y="105475"/>
                  </a:lnTo>
                  <a:lnTo>
                    <a:pt x="83341" y="102011"/>
                  </a:lnTo>
                  <a:lnTo>
                    <a:pt x="88523" y="97865"/>
                  </a:lnTo>
                  <a:lnTo>
                    <a:pt x="93364" y="93364"/>
                  </a:lnTo>
                  <a:lnTo>
                    <a:pt x="93364" y="93364"/>
                  </a:lnTo>
                  <a:lnTo>
                    <a:pt x="97851" y="88523"/>
                  </a:lnTo>
                  <a:lnTo>
                    <a:pt x="102011" y="83341"/>
                  </a:lnTo>
                  <a:lnTo>
                    <a:pt x="105461" y="78159"/>
                  </a:lnTo>
                  <a:lnTo>
                    <a:pt x="108925" y="72621"/>
                  </a:lnTo>
                  <a:lnTo>
                    <a:pt x="111694" y="66743"/>
                  </a:lnTo>
                  <a:lnTo>
                    <a:pt x="114107" y="61206"/>
                  </a:lnTo>
                  <a:lnTo>
                    <a:pt x="116180" y="54988"/>
                  </a:lnTo>
                  <a:lnTo>
                    <a:pt x="117572" y="49110"/>
                  </a:lnTo>
                  <a:lnTo>
                    <a:pt x="118949" y="42877"/>
                  </a:lnTo>
                  <a:lnTo>
                    <a:pt x="119645" y="36999"/>
                  </a:lnTo>
                  <a:lnTo>
                    <a:pt x="119985" y="30780"/>
                  </a:lnTo>
                  <a:lnTo>
                    <a:pt x="119985" y="24562"/>
                  </a:lnTo>
                  <a:lnTo>
                    <a:pt x="119290" y="18329"/>
                  </a:lnTo>
                  <a:lnTo>
                    <a:pt x="118608" y="12110"/>
                  </a:lnTo>
                  <a:lnTo>
                    <a:pt x="117217" y="6232"/>
                  </a:lnTo>
                  <a:lnTo>
                    <a:pt x="115499" y="0"/>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65" name="Google Shape;365;p36"/>
            <p:cNvSpPr/>
            <p:nvPr/>
          </p:nvSpPr>
          <p:spPr>
            <a:xfrm>
              <a:off x="6643075" y="3664250"/>
              <a:ext cx="408000" cy="408000"/>
            </a:xfrm>
            <a:custGeom>
              <a:rect b="b" l="l" r="r" t="t"/>
              <a:pathLst>
                <a:path extrusionOk="0" fill="none" h="120000" w="120000">
                  <a:moveTo>
                    <a:pt x="118205" y="1794"/>
                  </a:moveTo>
                  <a:lnTo>
                    <a:pt x="118205" y="1794"/>
                  </a:lnTo>
                  <a:lnTo>
                    <a:pt x="117132" y="897"/>
                  </a:lnTo>
                  <a:lnTo>
                    <a:pt x="115881" y="360"/>
                  </a:lnTo>
                  <a:lnTo>
                    <a:pt x="114264" y="0"/>
                  </a:lnTo>
                  <a:lnTo>
                    <a:pt x="112653" y="0"/>
                  </a:lnTo>
                  <a:lnTo>
                    <a:pt x="110682" y="183"/>
                  </a:lnTo>
                  <a:lnTo>
                    <a:pt x="108535" y="536"/>
                  </a:lnTo>
                  <a:lnTo>
                    <a:pt x="106204" y="1257"/>
                  </a:lnTo>
                  <a:lnTo>
                    <a:pt x="103703" y="2154"/>
                  </a:lnTo>
                  <a:lnTo>
                    <a:pt x="101012" y="3228"/>
                  </a:lnTo>
                  <a:lnTo>
                    <a:pt x="98151" y="4478"/>
                  </a:lnTo>
                  <a:lnTo>
                    <a:pt x="95283" y="6088"/>
                  </a:lnTo>
                  <a:lnTo>
                    <a:pt x="92239" y="7706"/>
                  </a:lnTo>
                  <a:lnTo>
                    <a:pt x="85789" y="11824"/>
                  </a:lnTo>
                  <a:lnTo>
                    <a:pt x="78803" y="16655"/>
                  </a:lnTo>
                  <a:lnTo>
                    <a:pt x="78803" y="16655"/>
                  </a:lnTo>
                  <a:lnTo>
                    <a:pt x="75582" y="15405"/>
                  </a:lnTo>
                  <a:lnTo>
                    <a:pt x="72177" y="14331"/>
                  </a:lnTo>
                  <a:lnTo>
                    <a:pt x="68773" y="13611"/>
                  </a:lnTo>
                  <a:lnTo>
                    <a:pt x="65375" y="13074"/>
                  </a:lnTo>
                  <a:lnTo>
                    <a:pt x="61970" y="12721"/>
                  </a:lnTo>
                  <a:lnTo>
                    <a:pt x="58389" y="12721"/>
                  </a:lnTo>
                  <a:lnTo>
                    <a:pt x="54984" y="13074"/>
                  </a:lnTo>
                  <a:lnTo>
                    <a:pt x="51579" y="13434"/>
                  </a:lnTo>
                  <a:lnTo>
                    <a:pt x="48175" y="14147"/>
                  </a:lnTo>
                  <a:lnTo>
                    <a:pt x="44777" y="15221"/>
                  </a:lnTo>
                  <a:lnTo>
                    <a:pt x="41549" y="16478"/>
                  </a:lnTo>
                  <a:lnTo>
                    <a:pt x="38328" y="17912"/>
                  </a:lnTo>
                  <a:lnTo>
                    <a:pt x="35107" y="19699"/>
                  </a:lnTo>
                  <a:lnTo>
                    <a:pt x="32239" y="21854"/>
                  </a:lnTo>
                  <a:lnTo>
                    <a:pt x="29371" y="24001"/>
                  </a:lnTo>
                  <a:lnTo>
                    <a:pt x="26510" y="26508"/>
                  </a:lnTo>
                  <a:lnTo>
                    <a:pt x="26510" y="26508"/>
                  </a:lnTo>
                  <a:lnTo>
                    <a:pt x="24002" y="29376"/>
                  </a:lnTo>
                  <a:lnTo>
                    <a:pt x="21848" y="32237"/>
                  </a:lnTo>
                  <a:lnTo>
                    <a:pt x="19700" y="35105"/>
                  </a:lnTo>
                  <a:lnTo>
                    <a:pt x="17913" y="38325"/>
                  </a:lnTo>
                  <a:lnTo>
                    <a:pt x="16479" y="41554"/>
                  </a:lnTo>
                  <a:lnTo>
                    <a:pt x="15222" y="44774"/>
                  </a:lnTo>
                  <a:lnTo>
                    <a:pt x="14148" y="48179"/>
                  </a:lnTo>
                  <a:lnTo>
                    <a:pt x="13435" y="51584"/>
                  </a:lnTo>
                  <a:lnTo>
                    <a:pt x="13075" y="54981"/>
                  </a:lnTo>
                  <a:lnTo>
                    <a:pt x="12714" y="58385"/>
                  </a:lnTo>
                  <a:lnTo>
                    <a:pt x="12714" y="61967"/>
                  </a:lnTo>
                  <a:lnTo>
                    <a:pt x="13075" y="65371"/>
                  </a:lnTo>
                  <a:lnTo>
                    <a:pt x="13611" y="68776"/>
                  </a:lnTo>
                  <a:lnTo>
                    <a:pt x="14325" y="72173"/>
                  </a:lnTo>
                  <a:lnTo>
                    <a:pt x="15406" y="75578"/>
                  </a:lnTo>
                  <a:lnTo>
                    <a:pt x="16656" y="78798"/>
                  </a:lnTo>
                  <a:lnTo>
                    <a:pt x="16656" y="78798"/>
                  </a:lnTo>
                  <a:lnTo>
                    <a:pt x="11817" y="85784"/>
                  </a:lnTo>
                  <a:lnTo>
                    <a:pt x="7699" y="92233"/>
                  </a:lnTo>
                  <a:lnTo>
                    <a:pt x="6088" y="95277"/>
                  </a:lnTo>
                  <a:lnTo>
                    <a:pt x="4478" y="98145"/>
                  </a:lnTo>
                  <a:lnTo>
                    <a:pt x="3220" y="101013"/>
                  </a:lnTo>
                  <a:lnTo>
                    <a:pt x="2147" y="103697"/>
                  </a:lnTo>
                  <a:lnTo>
                    <a:pt x="1250" y="106205"/>
                  </a:lnTo>
                  <a:lnTo>
                    <a:pt x="536" y="108528"/>
                  </a:lnTo>
                  <a:lnTo>
                    <a:pt x="176" y="110683"/>
                  </a:lnTo>
                  <a:lnTo>
                    <a:pt x="0" y="112653"/>
                  </a:lnTo>
                  <a:lnTo>
                    <a:pt x="0" y="114264"/>
                  </a:lnTo>
                  <a:lnTo>
                    <a:pt x="360" y="115874"/>
                  </a:lnTo>
                  <a:lnTo>
                    <a:pt x="897" y="117124"/>
                  </a:lnTo>
                  <a:lnTo>
                    <a:pt x="1794" y="118205"/>
                  </a:lnTo>
                  <a:lnTo>
                    <a:pt x="1794" y="118205"/>
                  </a:lnTo>
                  <a:lnTo>
                    <a:pt x="2507" y="118919"/>
                  </a:lnTo>
                  <a:lnTo>
                    <a:pt x="3581" y="119455"/>
                  </a:lnTo>
                  <a:lnTo>
                    <a:pt x="4654" y="119816"/>
                  </a:lnTo>
                  <a:lnTo>
                    <a:pt x="5912" y="119992"/>
                  </a:lnTo>
                  <a:lnTo>
                    <a:pt x="7162" y="119992"/>
                  </a:lnTo>
                  <a:lnTo>
                    <a:pt x="8596" y="119992"/>
                  </a:lnTo>
                  <a:lnTo>
                    <a:pt x="10207" y="119632"/>
                  </a:lnTo>
                  <a:lnTo>
                    <a:pt x="12001" y="119279"/>
                  </a:lnTo>
                  <a:lnTo>
                    <a:pt x="15759" y="118205"/>
                  </a:lnTo>
                  <a:lnTo>
                    <a:pt x="19877" y="116411"/>
                  </a:lnTo>
                  <a:lnTo>
                    <a:pt x="24355" y="114264"/>
                  </a:lnTo>
                  <a:lnTo>
                    <a:pt x="29018" y="111396"/>
                  </a:lnTo>
                  <a:lnTo>
                    <a:pt x="34210" y="108175"/>
                  </a:lnTo>
                  <a:lnTo>
                    <a:pt x="39401" y="104594"/>
                  </a:lnTo>
                  <a:lnTo>
                    <a:pt x="44954" y="100469"/>
                  </a:lnTo>
                  <a:lnTo>
                    <a:pt x="50682" y="95998"/>
                  </a:lnTo>
                  <a:lnTo>
                    <a:pt x="56595" y="91159"/>
                  </a:lnTo>
                  <a:lnTo>
                    <a:pt x="62507" y="85968"/>
                  </a:lnTo>
                  <a:lnTo>
                    <a:pt x="68420" y="80416"/>
                  </a:lnTo>
                  <a:lnTo>
                    <a:pt x="74509" y="74504"/>
                  </a:lnTo>
                  <a:lnTo>
                    <a:pt x="74509" y="74504"/>
                  </a:lnTo>
                  <a:lnTo>
                    <a:pt x="80414" y="68415"/>
                  </a:lnTo>
                  <a:lnTo>
                    <a:pt x="85966" y="62503"/>
                  </a:lnTo>
                  <a:lnTo>
                    <a:pt x="91165" y="56591"/>
                  </a:lnTo>
                  <a:lnTo>
                    <a:pt x="95997" y="50686"/>
                  </a:lnTo>
                  <a:lnTo>
                    <a:pt x="100475" y="44951"/>
                  </a:lnTo>
                  <a:lnTo>
                    <a:pt x="104593" y="39399"/>
                  </a:lnTo>
                  <a:lnTo>
                    <a:pt x="108175" y="34207"/>
                  </a:lnTo>
                  <a:lnTo>
                    <a:pt x="111403" y="29016"/>
                  </a:lnTo>
                  <a:lnTo>
                    <a:pt x="114264" y="24361"/>
                  </a:lnTo>
                  <a:lnTo>
                    <a:pt x="116418" y="19883"/>
                  </a:lnTo>
                  <a:lnTo>
                    <a:pt x="118205" y="15765"/>
                  </a:lnTo>
                  <a:lnTo>
                    <a:pt x="119279" y="12000"/>
                  </a:lnTo>
                  <a:lnTo>
                    <a:pt x="119639" y="10213"/>
                  </a:lnTo>
                  <a:lnTo>
                    <a:pt x="120000" y="8596"/>
                  </a:lnTo>
                  <a:lnTo>
                    <a:pt x="120000" y="7169"/>
                  </a:lnTo>
                  <a:lnTo>
                    <a:pt x="120000" y="5912"/>
                  </a:lnTo>
                  <a:lnTo>
                    <a:pt x="119816" y="4662"/>
                  </a:lnTo>
                  <a:lnTo>
                    <a:pt x="119463" y="3581"/>
                  </a:lnTo>
                  <a:lnTo>
                    <a:pt x="118926" y="2507"/>
                  </a:lnTo>
                  <a:lnTo>
                    <a:pt x="118205" y="1794"/>
                  </a:lnTo>
                  <a:lnTo>
                    <a:pt x="118205" y="1794"/>
                  </a:lnTo>
                  <a:close/>
                  <a:moveTo>
                    <a:pt x="13435" y="101550"/>
                  </a:moveTo>
                  <a:lnTo>
                    <a:pt x="13435" y="101550"/>
                  </a:lnTo>
                  <a:lnTo>
                    <a:pt x="12898" y="101013"/>
                  </a:lnTo>
                  <a:lnTo>
                    <a:pt x="12714" y="100292"/>
                  </a:lnTo>
                  <a:lnTo>
                    <a:pt x="12361" y="99579"/>
                  </a:lnTo>
                  <a:lnTo>
                    <a:pt x="12361" y="98858"/>
                  </a:lnTo>
                  <a:lnTo>
                    <a:pt x="12361" y="96888"/>
                  </a:lnTo>
                  <a:lnTo>
                    <a:pt x="12898" y="94741"/>
                  </a:lnTo>
                  <a:lnTo>
                    <a:pt x="13788" y="92057"/>
                  </a:lnTo>
                  <a:lnTo>
                    <a:pt x="15045" y="89365"/>
                  </a:lnTo>
                  <a:lnTo>
                    <a:pt x="16656" y="86144"/>
                  </a:lnTo>
                  <a:lnTo>
                    <a:pt x="18627" y="82924"/>
                  </a:lnTo>
                  <a:lnTo>
                    <a:pt x="18627" y="82924"/>
                  </a:lnTo>
                  <a:lnTo>
                    <a:pt x="20237" y="85608"/>
                  </a:lnTo>
                  <a:lnTo>
                    <a:pt x="22208" y="88292"/>
                  </a:lnTo>
                  <a:lnTo>
                    <a:pt x="24179" y="90983"/>
                  </a:lnTo>
                  <a:lnTo>
                    <a:pt x="26510" y="93491"/>
                  </a:lnTo>
                  <a:lnTo>
                    <a:pt x="26510" y="93491"/>
                  </a:lnTo>
                  <a:lnTo>
                    <a:pt x="28657" y="95277"/>
                  </a:lnTo>
                  <a:lnTo>
                    <a:pt x="30628" y="97072"/>
                  </a:lnTo>
                  <a:lnTo>
                    <a:pt x="30628" y="97072"/>
                  </a:lnTo>
                  <a:lnTo>
                    <a:pt x="27584" y="98858"/>
                  </a:lnTo>
                  <a:lnTo>
                    <a:pt x="24716" y="100292"/>
                  </a:lnTo>
                  <a:lnTo>
                    <a:pt x="22208" y="101366"/>
                  </a:lnTo>
                  <a:lnTo>
                    <a:pt x="19700" y="102087"/>
                  </a:lnTo>
                  <a:lnTo>
                    <a:pt x="17730" y="102623"/>
                  </a:lnTo>
                  <a:lnTo>
                    <a:pt x="15943" y="102623"/>
                  </a:lnTo>
                  <a:lnTo>
                    <a:pt x="15222" y="102440"/>
                  </a:lnTo>
                  <a:lnTo>
                    <a:pt x="14509" y="102263"/>
                  </a:lnTo>
                  <a:lnTo>
                    <a:pt x="13972" y="101903"/>
                  </a:lnTo>
                  <a:lnTo>
                    <a:pt x="13435" y="101550"/>
                  </a:lnTo>
                  <a:lnTo>
                    <a:pt x="13435" y="101550"/>
                  </a:lnTo>
                  <a:close/>
                  <a:moveTo>
                    <a:pt x="60000" y="32957"/>
                  </a:moveTo>
                  <a:lnTo>
                    <a:pt x="60000" y="32957"/>
                  </a:lnTo>
                  <a:lnTo>
                    <a:pt x="59102" y="32957"/>
                  </a:lnTo>
                  <a:lnTo>
                    <a:pt x="58389" y="32597"/>
                  </a:lnTo>
                  <a:lnTo>
                    <a:pt x="57668" y="32237"/>
                  </a:lnTo>
                  <a:lnTo>
                    <a:pt x="56955" y="31700"/>
                  </a:lnTo>
                  <a:lnTo>
                    <a:pt x="56418" y="31163"/>
                  </a:lnTo>
                  <a:lnTo>
                    <a:pt x="56058" y="30450"/>
                  </a:lnTo>
                  <a:lnTo>
                    <a:pt x="55698" y="29553"/>
                  </a:lnTo>
                  <a:lnTo>
                    <a:pt x="55698" y="28656"/>
                  </a:lnTo>
                  <a:lnTo>
                    <a:pt x="55698" y="28656"/>
                  </a:lnTo>
                  <a:lnTo>
                    <a:pt x="55698" y="27759"/>
                  </a:lnTo>
                  <a:lnTo>
                    <a:pt x="56058" y="27045"/>
                  </a:lnTo>
                  <a:lnTo>
                    <a:pt x="56418" y="26325"/>
                  </a:lnTo>
                  <a:lnTo>
                    <a:pt x="56955" y="25611"/>
                  </a:lnTo>
                  <a:lnTo>
                    <a:pt x="57668" y="25075"/>
                  </a:lnTo>
                  <a:lnTo>
                    <a:pt x="58389" y="24714"/>
                  </a:lnTo>
                  <a:lnTo>
                    <a:pt x="59102" y="24538"/>
                  </a:lnTo>
                  <a:lnTo>
                    <a:pt x="60000" y="24361"/>
                  </a:lnTo>
                  <a:lnTo>
                    <a:pt x="60000" y="24361"/>
                  </a:lnTo>
                  <a:lnTo>
                    <a:pt x="60897" y="24538"/>
                  </a:lnTo>
                  <a:lnTo>
                    <a:pt x="61610" y="24714"/>
                  </a:lnTo>
                  <a:lnTo>
                    <a:pt x="62331" y="25075"/>
                  </a:lnTo>
                  <a:lnTo>
                    <a:pt x="63044" y="25611"/>
                  </a:lnTo>
                  <a:lnTo>
                    <a:pt x="63581" y="26325"/>
                  </a:lnTo>
                  <a:lnTo>
                    <a:pt x="63941" y="27045"/>
                  </a:lnTo>
                  <a:lnTo>
                    <a:pt x="64294" y="27759"/>
                  </a:lnTo>
                  <a:lnTo>
                    <a:pt x="64294" y="28656"/>
                  </a:lnTo>
                  <a:lnTo>
                    <a:pt x="64294" y="28656"/>
                  </a:lnTo>
                  <a:lnTo>
                    <a:pt x="64294" y="29553"/>
                  </a:lnTo>
                  <a:lnTo>
                    <a:pt x="63941" y="30450"/>
                  </a:lnTo>
                  <a:lnTo>
                    <a:pt x="63581" y="31163"/>
                  </a:lnTo>
                  <a:lnTo>
                    <a:pt x="63044" y="31700"/>
                  </a:lnTo>
                  <a:lnTo>
                    <a:pt x="62331" y="32237"/>
                  </a:lnTo>
                  <a:lnTo>
                    <a:pt x="61610" y="32597"/>
                  </a:lnTo>
                  <a:lnTo>
                    <a:pt x="60897" y="32957"/>
                  </a:lnTo>
                  <a:lnTo>
                    <a:pt x="60000" y="32957"/>
                  </a:lnTo>
                  <a:lnTo>
                    <a:pt x="60000" y="32957"/>
                  </a:lnTo>
                  <a:close/>
                  <a:moveTo>
                    <a:pt x="67162" y="43701"/>
                  </a:moveTo>
                  <a:lnTo>
                    <a:pt x="67162" y="43701"/>
                  </a:lnTo>
                  <a:lnTo>
                    <a:pt x="66449" y="43701"/>
                  </a:lnTo>
                  <a:lnTo>
                    <a:pt x="65912" y="43524"/>
                  </a:lnTo>
                  <a:lnTo>
                    <a:pt x="65015" y="42987"/>
                  </a:lnTo>
                  <a:lnTo>
                    <a:pt x="64478" y="42090"/>
                  </a:lnTo>
                  <a:lnTo>
                    <a:pt x="64294" y="41554"/>
                  </a:lnTo>
                  <a:lnTo>
                    <a:pt x="64294" y="40833"/>
                  </a:lnTo>
                  <a:lnTo>
                    <a:pt x="64294" y="40833"/>
                  </a:lnTo>
                  <a:lnTo>
                    <a:pt x="64294" y="40296"/>
                  </a:lnTo>
                  <a:lnTo>
                    <a:pt x="64478" y="39759"/>
                  </a:lnTo>
                  <a:lnTo>
                    <a:pt x="65015" y="38862"/>
                  </a:lnTo>
                  <a:lnTo>
                    <a:pt x="65912" y="38325"/>
                  </a:lnTo>
                  <a:lnTo>
                    <a:pt x="66449" y="38149"/>
                  </a:lnTo>
                  <a:lnTo>
                    <a:pt x="67162" y="37972"/>
                  </a:lnTo>
                  <a:lnTo>
                    <a:pt x="67162" y="37972"/>
                  </a:lnTo>
                  <a:lnTo>
                    <a:pt x="67699" y="38149"/>
                  </a:lnTo>
                  <a:lnTo>
                    <a:pt x="68236" y="38325"/>
                  </a:lnTo>
                  <a:lnTo>
                    <a:pt x="69133" y="38862"/>
                  </a:lnTo>
                  <a:lnTo>
                    <a:pt x="69670" y="39759"/>
                  </a:lnTo>
                  <a:lnTo>
                    <a:pt x="69846" y="40296"/>
                  </a:lnTo>
                  <a:lnTo>
                    <a:pt x="70030" y="40833"/>
                  </a:lnTo>
                  <a:lnTo>
                    <a:pt x="70030" y="40833"/>
                  </a:lnTo>
                  <a:lnTo>
                    <a:pt x="69846" y="41554"/>
                  </a:lnTo>
                  <a:lnTo>
                    <a:pt x="69670" y="42090"/>
                  </a:lnTo>
                  <a:lnTo>
                    <a:pt x="69133" y="42987"/>
                  </a:lnTo>
                  <a:lnTo>
                    <a:pt x="68236" y="43524"/>
                  </a:lnTo>
                  <a:lnTo>
                    <a:pt x="67699" y="43701"/>
                  </a:lnTo>
                  <a:lnTo>
                    <a:pt x="67162" y="43701"/>
                  </a:lnTo>
                  <a:lnTo>
                    <a:pt x="67162" y="43701"/>
                  </a:lnTo>
                  <a:close/>
                  <a:moveTo>
                    <a:pt x="73435" y="32421"/>
                  </a:moveTo>
                  <a:lnTo>
                    <a:pt x="73435" y="32421"/>
                  </a:lnTo>
                  <a:lnTo>
                    <a:pt x="72714" y="32421"/>
                  </a:lnTo>
                  <a:lnTo>
                    <a:pt x="72177" y="32237"/>
                  </a:lnTo>
                  <a:lnTo>
                    <a:pt x="71280" y="31523"/>
                  </a:lnTo>
                  <a:lnTo>
                    <a:pt x="70743" y="30626"/>
                  </a:lnTo>
                  <a:lnTo>
                    <a:pt x="70567" y="30090"/>
                  </a:lnTo>
                  <a:lnTo>
                    <a:pt x="70567" y="29553"/>
                  </a:lnTo>
                  <a:lnTo>
                    <a:pt x="70567" y="29553"/>
                  </a:lnTo>
                  <a:lnTo>
                    <a:pt x="70567" y="29016"/>
                  </a:lnTo>
                  <a:lnTo>
                    <a:pt x="70743" y="28479"/>
                  </a:lnTo>
                  <a:lnTo>
                    <a:pt x="71280" y="27582"/>
                  </a:lnTo>
                  <a:lnTo>
                    <a:pt x="72177" y="26869"/>
                  </a:lnTo>
                  <a:lnTo>
                    <a:pt x="72714" y="26685"/>
                  </a:lnTo>
                  <a:lnTo>
                    <a:pt x="73435" y="26685"/>
                  </a:lnTo>
                  <a:lnTo>
                    <a:pt x="73435" y="26685"/>
                  </a:lnTo>
                  <a:lnTo>
                    <a:pt x="73972" y="26685"/>
                  </a:lnTo>
                  <a:lnTo>
                    <a:pt x="74509" y="26869"/>
                  </a:lnTo>
                  <a:lnTo>
                    <a:pt x="75398" y="27582"/>
                  </a:lnTo>
                  <a:lnTo>
                    <a:pt x="75943" y="28479"/>
                  </a:lnTo>
                  <a:lnTo>
                    <a:pt x="76119" y="29016"/>
                  </a:lnTo>
                  <a:lnTo>
                    <a:pt x="76296" y="29553"/>
                  </a:lnTo>
                  <a:lnTo>
                    <a:pt x="76296" y="29553"/>
                  </a:lnTo>
                  <a:lnTo>
                    <a:pt x="76119" y="30090"/>
                  </a:lnTo>
                  <a:lnTo>
                    <a:pt x="75943" y="30626"/>
                  </a:lnTo>
                  <a:lnTo>
                    <a:pt x="75398" y="31523"/>
                  </a:lnTo>
                  <a:lnTo>
                    <a:pt x="74509" y="32237"/>
                  </a:lnTo>
                  <a:lnTo>
                    <a:pt x="73972" y="32421"/>
                  </a:lnTo>
                  <a:lnTo>
                    <a:pt x="73435" y="32421"/>
                  </a:lnTo>
                  <a:lnTo>
                    <a:pt x="73435" y="32421"/>
                  </a:lnTo>
                  <a:close/>
                  <a:moveTo>
                    <a:pt x="97070" y="30626"/>
                  </a:moveTo>
                  <a:lnTo>
                    <a:pt x="97070" y="30626"/>
                  </a:lnTo>
                  <a:lnTo>
                    <a:pt x="95283" y="28656"/>
                  </a:lnTo>
                  <a:lnTo>
                    <a:pt x="93489" y="26508"/>
                  </a:lnTo>
                  <a:lnTo>
                    <a:pt x="93489" y="26508"/>
                  </a:lnTo>
                  <a:lnTo>
                    <a:pt x="90981" y="24177"/>
                  </a:lnTo>
                  <a:lnTo>
                    <a:pt x="88297" y="22207"/>
                  </a:lnTo>
                  <a:lnTo>
                    <a:pt x="85613" y="20236"/>
                  </a:lnTo>
                  <a:lnTo>
                    <a:pt x="82921" y="18626"/>
                  </a:lnTo>
                  <a:lnTo>
                    <a:pt x="82921" y="18626"/>
                  </a:lnTo>
                  <a:lnTo>
                    <a:pt x="86150" y="16655"/>
                  </a:lnTo>
                  <a:lnTo>
                    <a:pt x="89371" y="15045"/>
                  </a:lnTo>
                  <a:lnTo>
                    <a:pt x="92055" y="13794"/>
                  </a:lnTo>
                  <a:lnTo>
                    <a:pt x="94746" y="12897"/>
                  </a:lnTo>
                  <a:lnTo>
                    <a:pt x="96894" y="12361"/>
                  </a:lnTo>
                  <a:lnTo>
                    <a:pt x="98865" y="12361"/>
                  </a:lnTo>
                  <a:lnTo>
                    <a:pt x="99578" y="12361"/>
                  </a:lnTo>
                  <a:lnTo>
                    <a:pt x="100299" y="12721"/>
                  </a:lnTo>
                  <a:lnTo>
                    <a:pt x="101012" y="12897"/>
                  </a:lnTo>
                  <a:lnTo>
                    <a:pt x="101549" y="13434"/>
                  </a:lnTo>
                  <a:lnTo>
                    <a:pt x="101549" y="13434"/>
                  </a:lnTo>
                  <a:lnTo>
                    <a:pt x="101909" y="13971"/>
                  </a:lnTo>
                  <a:lnTo>
                    <a:pt x="102269" y="14508"/>
                  </a:lnTo>
                  <a:lnTo>
                    <a:pt x="102446" y="15221"/>
                  </a:lnTo>
                  <a:lnTo>
                    <a:pt x="102622" y="15942"/>
                  </a:lnTo>
                  <a:lnTo>
                    <a:pt x="102622" y="17729"/>
                  </a:lnTo>
                  <a:lnTo>
                    <a:pt x="102086" y="19699"/>
                  </a:lnTo>
                  <a:lnTo>
                    <a:pt x="101372" y="22207"/>
                  </a:lnTo>
                  <a:lnTo>
                    <a:pt x="100299" y="24714"/>
                  </a:lnTo>
                  <a:lnTo>
                    <a:pt x="98865" y="27582"/>
                  </a:lnTo>
                  <a:lnTo>
                    <a:pt x="97070" y="30626"/>
                  </a:lnTo>
                  <a:lnTo>
                    <a:pt x="97070" y="30626"/>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grpSp>
        <p:nvGrpSpPr>
          <p:cNvPr id="366" name="Google Shape;366;p36"/>
          <p:cNvGrpSpPr/>
          <p:nvPr/>
        </p:nvGrpSpPr>
        <p:grpSpPr>
          <a:xfrm rot="1508271">
            <a:off x="798793" y="1851447"/>
            <a:ext cx="654248" cy="653804"/>
            <a:chOff x="576250" y="4319400"/>
            <a:chExt cx="442200" cy="441900"/>
          </a:xfrm>
        </p:grpSpPr>
        <p:sp>
          <p:nvSpPr>
            <p:cNvPr id="367" name="Google Shape;367;p36"/>
            <p:cNvSpPr/>
            <p:nvPr/>
          </p:nvSpPr>
          <p:spPr>
            <a:xfrm>
              <a:off x="576250" y="4319400"/>
              <a:ext cx="442200" cy="441900"/>
            </a:xfrm>
            <a:custGeom>
              <a:rect b="b" l="l" r="r" t="t"/>
              <a:pathLst>
                <a:path extrusionOk="0" fill="none" h="120000" w="120000">
                  <a:moveTo>
                    <a:pt x="77851" y="117353"/>
                  </a:moveTo>
                  <a:lnTo>
                    <a:pt x="77851" y="82477"/>
                  </a:lnTo>
                  <a:lnTo>
                    <a:pt x="111401" y="48924"/>
                  </a:lnTo>
                  <a:lnTo>
                    <a:pt x="111401" y="48924"/>
                  </a:lnTo>
                  <a:lnTo>
                    <a:pt x="112392" y="47933"/>
                  </a:lnTo>
                  <a:lnTo>
                    <a:pt x="113220" y="46610"/>
                  </a:lnTo>
                  <a:lnTo>
                    <a:pt x="114211" y="45293"/>
                  </a:lnTo>
                  <a:lnTo>
                    <a:pt x="114869" y="43970"/>
                  </a:lnTo>
                  <a:lnTo>
                    <a:pt x="116355" y="40990"/>
                  </a:lnTo>
                  <a:lnTo>
                    <a:pt x="117516" y="37685"/>
                  </a:lnTo>
                  <a:lnTo>
                    <a:pt x="118344" y="34217"/>
                  </a:lnTo>
                  <a:lnTo>
                    <a:pt x="119165" y="30580"/>
                  </a:lnTo>
                  <a:lnTo>
                    <a:pt x="119660" y="26942"/>
                  </a:lnTo>
                  <a:lnTo>
                    <a:pt x="119830" y="23305"/>
                  </a:lnTo>
                  <a:lnTo>
                    <a:pt x="119993" y="19667"/>
                  </a:lnTo>
                  <a:lnTo>
                    <a:pt x="119993" y="16362"/>
                  </a:lnTo>
                  <a:lnTo>
                    <a:pt x="119830" y="13227"/>
                  </a:lnTo>
                  <a:lnTo>
                    <a:pt x="119497" y="10247"/>
                  </a:lnTo>
                  <a:lnTo>
                    <a:pt x="119002" y="7770"/>
                  </a:lnTo>
                  <a:lnTo>
                    <a:pt x="118507" y="5619"/>
                  </a:lnTo>
                  <a:lnTo>
                    <a:pt x="117848" y="3970"/>
                  </a:lnTo>
                  <a:lnTo>
                    <a:pt x="117346" y="3305"/>
                  </a:lnTo>
                  <a:lnTo>
                    <a:pt x="117020" y="2979"/>
                  </a:lnTo>
                  <a:lnTo>
                    <a:pt x="117020" y="2979"/>
                  </a:lnTo>
                  <a:lnTo>
                    <a:pt x="116688" y="2646"/>
                  </a:lnTo>
                  <a:lnTo>
                    <a:pt x="116030" y="2151"/>
                  </a:lnTo>
                  <a:lnTo>
                    <a:pt x="114374" y="1486"/>
                  </a:lnTo>
                  <a:lnTo>
                    <a:pt x="112223" y="990"/>
                  </a:lnTo>
                  <a:lnTo>
                    <a:pt x="109746" y="495"/>
                  </a:lnTo>
                  <a:lnTo>
                    <a:pt x="106773" y="169"/>
                  </a:lnTo>
                  <a:lnTo>
                    <a:pt x="103631" y="0"/>
                  </a:lnTo>
                  <a:lnTo>
                    <a:pt x="100326" y="0"/>
                  </a:lnTo>
                  <a:lnTo>
                    <a:pt x="96689" y="169"/>
                  </a:lnTo>
                  <a:lnTo>
                    <a:pt x="93052" y="332"/>
                  </a:lnTo>
                  <a:lnTo>
                    <a:pt x="89414" y="827"/>
                  </a:lnTo>
                  <a:lnTo>
                    <a:pt x="85784" y="1655"/>
                  </a:lnTo>
                  <a:lnTo>
                    <a:pt x="82309" y="2483"/>
                  </a:lnTo>
                  <a:lnTo>
                    <a:pt x="79004" y="3637"/>
                  </a:lnTo>
                  <a:lnTo>
                    <a:pt x="76032" y="5123"/>
                  </a:lnTo>
                  <a:lnTo>
                    <a:pt x="74546" y="5788"/>
                  </a:lnTo>
                  <a:lnTo>
                    <a:pt x="73385" y="6779"/>
                  </a:lnTo>
                  <a:lnTo>
                    <a:pt x="72062" y="7607"/>
                  </a:lnTo>
                  <a:lnTo>
                    <a:pt x="71071" y="8598"/>
                  </a:lnTo>
                  <a:lnTo>
                    <a:pt x="37520" y="42151"/>
                  </a:lnTo>
                  <a:lnTo>
                    <a:pt x="2646" y="42151"/>
                  </a:lnTo>
                  <a:lnTo>
                    <a:pt x="2646" y="42151"/>
                  </a:lnTo>
                  <a:lnTo>
                    <a:pt x="1655" y="42314"/>
                  </a:lnTo>
                  <a:lnTo>
                    <a:pt x="997" y="42477"/>
                  </a:lnTo>
                  <a:lnTo>
                    <a:pt x="332" y="42809"/>
                  </a:lnTo>
                  <a:lnTo>
                    <a:pt x="0" y="43305"/>
                  </a:lnTo>
                  <a:lnTo>
                    <a:pt x="0" y="43800"/>
                  </a:lnTo>
                  <a:lnTo>
                    <a:pt x="169" y="44465"/>
                  </a:lnTo>
                  <a:lnTo>
                    <a:pt x="502" y="45123"/>
                  </a:lnTo>
                  <a:lnTo>
                    <a:pt x="1160" y="45951"/>
                  </a:lnTo>
                  <a:lnTo>
                    <a:pt x="17521" y="62151"/>
                  </a:lnTo>
                  <a:lnTo>
                    <a:pt x="15370" y="64295"/>
                  </a:lnTo>
                  <a:lnTo>
                    <a:pt x="6446" y="65951"/>
                  </a:lnTo>
                  <a:lnTo>
                    <a:pt x="6446" y="65951"/>
                  </a:lnTo>
                  <a:lnTo>
                    <a:pt x="5456" y="66284"/>
                  </a:lnTo>
                  <a:lnTo>
                    <a:pt x="4628" y="66610"/>
                  </a:lnTo>
                  <a:lnTo>
                    <a:pt x="4132" y="67275"/>
                  </a:lnTo>
                  <a:lnTo>
                    <a:pt x="3807" y="67770"/>
                  </a:lnTo>
                  <a:lnTo>
                    <a:pt x="3807" y="68428"/>
                  </a:lnTo>
                  <a:lnTo>
                    <a:pt x="3969" y="69256"/>
                  </a:lnTo>
                  <a:lnTo>
                    <a:pt x="4302" y="69915"/>
                  </a:lnTo>
                  <a:lnTo>
                    <a:pt x="4960" y="70743"/>
                  </a:lnTo>
                  <a:lnTo>
                    <a:pt x="49254" y="115039"/>
                  </a:lnTo>
                  <a:lnTo>
                    <a:pt x="49254" y="115039"/>
                  </a:lnTo>
                  <a:lnTo>
                    <a:pt x="50081" y="115704"/>
                  </a:lnTo>
                  <a:lnTo>
                    <a:pt x="50740" y="116029"/>
                  </a:lnTo>
                  <a:lnTo>
                    <a:pt x="51568" y="116199"/>
                  </a:lnTo>
                  <a:lnTo>
                    <a:pt x="52233" y="116199"/>
                  </a:lnTo>
                  <a:lnTo>
                    <a:pt x="52728" y="115866"/>
                  </a:lnTo>
                  <a:lnTo>
                    <a:pt x="53386" y="115371"/>
                  </a:lnTo>
                  <a:lnTo>
                    <a:pt x="53719" y="114543"/>
                  </a:lnTo>
                  <a:lnTo>
                    <a:pt x="54051" y="113552"/>
                  </a:lnTo>
                  <a:lnTo>
                    <a:pt x="55700" y="104628"/>
                  </a:lnTo>
                  <a:lnTo>
                    <a:pt x="57852" y="102477"/>
                  </a:lnTo>
                  <a:lnTo>
                    <a:pt x="74043" y="118839"/>
                  </a:lnTo>
                  <a:lnTo>
                    <a:pt x="74043" y="118839"/>
                  </a:lnTo>
                  <a:lnTo>
                    <a:pt x="74871" y="119504"/>
                  </a:lnTo>
                  <a:lnTo>
                    <a:pt x="75536" y="119837"/>
                  </a:lnTo>
                  <a:lnTo>
                    <a:pt x="76195" y="120000"/>
                  </a:lnTo>
                  <a:lnTo>
                    <a:pt x="76690" y="120000"/>
                  </a:lnTo>
                  <a:lnTo>
                    <a:pt x="77185" y="119667"/>
                  </a:lnTo>
                  <a:lnTo>
                    <a:pt x="77518" y="119009"/>
                  </a:lnTo>
                  <a:lnTo>
                    <a:pt x="77681" y="118344"/>
                  </a:lnTo>
                  <a:lnTo>
                    <a:pt x="77851" y="117353"/>
                  </a:lnTo>
                  <a:lnTo>
                    <a:pt x="77851" y="117353"/>
                  </a:lnTo>
                  <a:close/>
                  <a:moveTo>
                    <a:pt x="41816" y="82809"/>
                  </a:moveTo>
                  <a:lnTo>
                    <a:pt x="41816" y="82809"/>
                  </a:lnTo>
                  <a:lnTo>
                    <a:pt x="41321" y="83305"/>
                  </a:lnTo>
                  <a:lnTo>
                    <a:pt x="40825" y="83637"/>
                  </a:lnTo>
                  <a:lnTo>
                    <a:pt x="40167" y="83800"/>
                  </a:lnTo>
                  <a:lnTo>
                    <a:pt x="39502" y="83800"/>
                  </a:lnTo>
                  <a:lnTo>
                    <a:pt x="38844" y="83800"/>
                  </a:lnTo>
                  <a:lnTo>
                    <a:pt x="38179" y="83637"/>
                  </a:lnTo>
                  <a:lnTo>
                    <a:pt x="37683" y="83305"/>
                  </a:lnTo>
                  <a:lnTo>
                    <a:pt x="37188" y="82809"/>
                  </a:lnTo>
                  <a:lnTo>
                    <a:pt x="37188" y="82809"/>
                  </a:lnTo>
                  <a:lnTo>
                    <a:pt x="36692" y="82314"/>
                  </a:lnTo>
                  <a:lnTo>
                    <a:pt x="36367" y="81818"/>
                  </a:lnTo>
                  <a:lnTo>
                    <a:pt x="36197" y="81160"/>
                  </a:lnTo>
                  <a:lnTo>
                    <a:pt x="36197" y="80495"/>
                  </a:lnTo>
                  <a:lnTo>
                    <a:pt x="36197" y="79837"/>
                  </a:lnTo>
                  <a:lnTo>
                    <a:pt x="36367" y="79172"/>
                  </a:lnTo>
                  <a:lnTo>
                    <a:pt x="36692" y="78676"/>
                  </a:lnTo>
                  <a:lnTo>
                    <a:pt x="37188" y="78181"/>
                  </a:lnTo>
                  <a:lnTo>
                    <a:pt x="54377" y="60990"/>
                  </a:lnTo>
                  <a:lnTo>
                    <a:pt x="54377" y="60990"/>
                  </a:lnTo>
                  <a:lnTo>
                    <a:pt x="54873" y="60665"/>
                  </a:lnTo>
                  <a:lnTo>
                    <a:pt x="55368" y="60332"/>
                  </a:lnTo>
                  <a:lnTo>
                    <a:pt x="56033" y="60162"/>
                  </a:lnTo>
                  <a:lnTo>
                    <a:pt x="56691" y="60000"/>
                  </a:lnTo>
                  <a:lnTo>
                    <a:pt x="57356" y="60162"/>
                  </a:lnTo>
                  <a:lnTo>
                    <a:pt x="57852" y="60332"/>
                  </a:lnTo>
                  <a:lnTo>
                    <a:pt x="58510" y="60665"/>
                  </a:lnTo>
                  <a:lnTo>
                    <a:pt x="59005" y="60990"/>
                  </a:lnTo>
                  <a:lnTo>
                    <a:pt x="59005" y="60990"/>
                  </a:lnTo>
                  <a:lnTo>
                    <a:pt x="59338" y="61486"/>
                  </a:lnTo>
                  <a:lnTo>
                    <a:pt x="59670" y="62151"/>
                  </a:lnTo>
                  <a:lnTo>
                    <a:pt x="59833" y="62646"/>
                  </a:lnTo>
                  <a:lnTo>
                    <a:pt x="59996" y="63305"/>
                  </a:lnTo>
                  <a:lnTo>
                    <a:pt x="59833" y="63970"/>
                  </a:lnTo>
                  <a:lnTo>
                    <a:pt x="59670" y="64628"/>
                  </a:lnTo>
                  <a:lnTo>
                    <a:pt x="59338" y="65123"/>
                  </a:lnTo>
                  <a:lnTo>
                    <a:pt x="59005" y="65619"/>
                  </a:lnTo>
                  <a:lnTo>
                    <a:pt x="41816" y="82809"/>
                  </a:lnTo>
                  <a:close/>
                  <a:moveTo>
                    <a:pt x="90907" y="49589"/>
                  </a:moveTo>
                  <a:lnTo>
                    <a:pt x="90907" y="49589"/>
                  </a:lnTo>
                  <a:lnTo>
                    <a:pt x="90079" y="50247"/>
                  </a:lnTo>
                  <a:lnTo>
                    <a:pt x="89251" y="50743"/>
                  </a:lnTo>
                  <a:lnTo>
                    <a:pt x="88261" y="51075"/>
                  </a:lnTo>
                  <a:lnTo>
                    <a:pt x="87107" y="51238"/>
                  </a:lnTo>
                  <a:lnTo>
                    <a:pt x="86109" y="51075"/>
                  </a:lnTo>
                  <a:lnTo>
                    <a:pt x="85119" y="50743"/>
                  </a:lnTo>
                  <a:lnTo>
                    <a:pt x="84291" y="50247"/>
                  </a:lnTo>
                  <a:lnTo>
                    <a:pt x="83469" y="49589"/>
                  </a:lnTo>
                  <a:lnTo>
                    <a:pt x="70413" y="36532"/>
                  </a:lnTo>
                  <a:lnTo>
                    <a:pt x="70413" y="36532"/>
                  </a:lnTo>
                  <a:lnTo>
                    <a:pt x="69748" y="35704"/>
                  </a:lnTo>
                  <a:lnTo>
                    <a:pt x="69252" y="34876"/>
                  </a:lnTo>
                  <a:lnTo>
                    <a:pt x="68920" y="33885"/>
                  </a:lnTo>
                  <a:lnTo>
                    <a:pt x="68757" y="32894"/>
                  </a:lnTo>
                  <a:lnTo>
                    <a:pt x="68920" y="31733"/>
                  </a:lnTo>
                  <a:lnTo>
                    <a:pt x="69252" y="30743"/>
                  </a:lnTo>
                  <a:lnTo>
                    <a:pt x="69748" y="29915"/>
                  </a:lnTo>
                  <a:lnTo>
                    <a:pt x="70413" y="29093"/>
                  </a:lnTo>
                  <a:lnTo>
                    <a:pt x="70413" y="29093"/>
                  </a:lnTo>
                  <a:lnTo>
                    <a:pt x="76860" y="22483"/>
                  </a:lnTo>
                  <a:lnTo>
                    <a:pt x="76860" y="22483"/>
                  </a:lnTo>
                  <a:lnTo>
                    <a:pt x="78013" y="21486"/>
                  </a:lnTo>
                  <a:lnTo>
                    <a:pt x="79167" y="20665"/>
                  </a:lnTo>
                  <a:lnTo>
                    <a:pt x="80490" y="20000"/>
                  </a:lnTo>
                  <a:lnTo>
                    <a:pt x="81651" y="19341"/>
                  </a:lnTo>
                  <a:lnTo>
                    <a:pt x="82974" y="18846"/>
                  </a:lnTo>
                  <a:lnTo>
                    <a:pt x="84460" y="18513"/>
                  </a:lnTo>
                  <a:lnTo>
                    <a:pt x="85784" y="18350"/>
                  </a:lnTo>
                  <a:lnTo>
                    <a:pt x="87107" y="18350"/>
                  </a:lnTo>
                  <a:lnTo>
                    <a:pt x="88593" y="18350"/>
                  </a:lnTo>
                  <a:lnTo>
                    <a:pt x="89916" y="18513"/>
                  </a:lnTo>
                  <a:lnTo>
                    <a:pt x="91403" y="18846"/>
                  </a:lnTo>
                  <a:lnTo>
                    <a:pt x="92726" y="19341"/>
                  </a:lnTo>
                  <a:lnTo>
                    <a:pt x="93879" y="20000"/>
                  </a:lnTo>
                  <a:lnTo>
                    <a:pt x="95203" y="20665"/>
                  </a:lnTo>
                  <a:lnTo>
                    <a:pt x="96356" y="21486"/>
                  </a:lnTo>
                  <a:lnTo>
                    <a:pt x="97517" y="22483"/>
                  </a:lnTo>
                  <a:lnTo>
                    <a:pt x="97517" y="22483"/>
                  </a:lnTo>
                  <a:lnTo>
                    <a:pt x="98508" y="23637"/>
                  </a:lnTo>
                  <a:lnTo>
                    <a:pt x="99336" y="24791"/>
                  </a:lnTo>
                  <a:lnTo>
                    <a:pt x="99994" y="26114"/>
                  </a:lnTo>
                  <a:lnTo>
                    <a:pt x="100659" y="27275"/>
                  </a:lnTo>
                  <a:lnTo>
                    <a:pt x="101154" y="28598"/>
                  </a:lnTo>
                  <a:lnTo>
                    <a:pt x="101480" y="30084"/>
                  </a:lnTo>
                  <a:lnTo>
                    <a:pt x="101650" y="31408"/>
                  </a:lnTo>
                  <a:lnTo>
                    <a:pt x="101650" y="32894"/>
                  </a:lnTo>
                  <a:lnTo>
                    <a:pt x="101650" y="34217"/>
                  </a:lnTo>
                  <a:lnTo>
                    <a:pt x="101480" y="35541"/>
                  </a:lnTo>
                  <a:lnTo>
                    <a:pt x="101154" y="37027"/>
                  </a:lnTo>
                  <a:lnTo>
                    <a:pt x="100659" y="38350"/>
                  </a:lnTo>
                  <a:lnTo>
                    <a:pt x="99994" y="39504"/>
                  </a:lnTo>
                  <a:lnTo>
                    <a:pt x="99336" y="40827"/>
                  </a:lnTo>
                  <a:lnTo>
                    <a:pt x="98508" y="41981"/>
                  </a:lnTo>
                  <a:lnTo>
                    <a:pt x="97517" y="43142"/>
                  </a:lnTo>
                  <a:lnTo>
                    <a:pt x="97517" y="43142"/>
                  </a:lnTo>
                  <a:lnTo>
                    <a:pt x="90907" y="49589"/>
                  </a:lnTo>
                  <a:lnTo>
                    <a:pt x="90907" y="4958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68" name="Google Shape;368;p36"/>
            <p:cNvSpPr/>
            <p:nvPr/>
          </p:nvSpPr>
          <p:spPr>
            <a:xfrm>
              <a:off x="595725" y="4668875"/>
              <a:ext cx="73200" cy="73200"/>
            </a:xfrm>
            <a:custGeom>
              <a:rect b="b" l="l" r="r" t="t"/>
              <a:pathLst>
                <a:path extrusionOk="0" fill="none" h="120000" w="120000">
                  <a:moveTo>
                    <a:pt x="109001" y="11039"/>
                  </a:moveTo>
                  <a:lnTo>
                    <a:pt x="109001" y="11039"/>
                  </a:lnTo>
                  <a:lnTo>
                    <a:pt x="102968" y="6032"/>
                  </a:lnTo>
                  <a:lnTo>
                    <a:pt x="96976" y="3036"/>
                  </a:lnTo>
                  <a:lnTo>
                    <a:pt x="90000" y="1025"/>
                  </a:lnTo>
                  <a:lnTo>
                    <a:pt x="82982" y="41"/>
                  </a:lnTo>
                  <a:lnTo>
                    <a:pt x="76005" y="1025"/>
                  </a:lnTo>
                  <a:lnTo>
                    <a:pt x="68987" y="3036"/>
                  </a:lnTo>
                  <a:lnTo>
                    <a:pt x="62010" y="6032"/>
                  </a:lnTo>
                  <a:lnTo>
                    <a:pt x="56019" y="11039"/>
                  </a:lnTo>
                  <a:lnTo>
                    <a:pt x="56019" y="11039"/>
                  </a:lnTo>
                  <a:lnTo>
                    <a:pt x="50027" y="20027"/>
                  </a:lnTo>
                  <a:lnTo>
                    <a:pt x="40998" y="34021"/>
                  </a:lnTo>
                  <a:lnTo>
                    <a:pt x="23023" y="70998"/>
                  </a:lnTo>
                  <a:lnTo>
                    <a:pt x="7017" y="104979"/>
                  </a:lnTo>
                  <a:lnTo>
                    <a:pt x="41" y="120000"/>
                  </a:lnTo>
                  <a:lnTo>
                    <a:pt x="41" y="120000"/>
                  </a:lnTo>
                  <a:lnTo>
                    <a:pt x="15020" y="112982"/>
                  </a:lnTo>
                  <a:lnTo>
                    <a:pt x="49001" y="96976"/>
                  </a:lnTo>
                  <a:lnTo>
                    <a:pt x="85978" y="79001"/>
                  </a:lnTo>
                  <a:lnTo>
                    <a:pt x="99972" y="70013"/>
                  </a:lnTo>
                  <a:lnTo>
                    <a:pt x="109001" y="64021"/>
                  </a:lnTo>
                  <a:lnTo>
                    <a:pt x="109001" y="64021"/>
                  </a:lnTo>
                  <a:lnTo>
                    <a:pt x="113967" y="58030"/>
                  </a:lnTo>
                  <a:lnTo>
                    <a:pt x="116963" y="51012"/>
                  </a:lnTo>
                  <a:lnTo>
                    <a:pt x="118974" y="44035"/>
                  </a:lnTo>
                  <a:lnTo>
                    <a:pt x="119958" y="37017"/>
                  </a:lnTo>
                  <a:lnTo>
                    <a:pt x="118974" y="30041"/>
                  </a:lnTo>
                  <a:lnTo>
                    <a:pt x="116963" y="23023"/>
                  </a:lnTo>
                  <a:lnTo>
                    <a:pt x="113967" y="17031"/>
                  </a:lnTo>
                  <a:lnTo>
                    <a:pt x="109001" y="11039"/>
                  </a:lnTo>
                  <a:lnTo>
                    <a:pt x="109001" y="1103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69" name="Google Shape;369;p36"/>
            <p:cNvSpPr/>
            <p:nvPr/>
          </p:nvSpPr>
          <p:spPr>
            <a:xfrm>
              <a:off x="652350" y="4711500"/>
              <a:ext cx="46800" cy="46800"/>
            </a:xfrm>
            <a:custGeom>
              <a:rect b="b" l="l" r="r" t="t"/>
              <a:pathLst>
                <a:path extrusionOk="0" fill="none" h="120000" w="120000">
                  <a:moveTo>
                    <a:pt x="105935" y="15599"/>
                  </a:moveTo>
                  <a:lnTo>
                    <a:pt x="105935" y="15599"/>
                  </a:lnTo>
                  <a:lnTo>
                    <a:pt x="98135" y="9397"/>
                  </a:lnTo>
                  <a:lnTo>
                    <a:pt x="90335" y="4730"/>
                  </a:lnTo>
                  <a:lnTo>
                    <a:pt x="81001" y="1598"/>
                  </a:lnTo>
                  <a:lnTo>
                    <a:pt x="71667" y="63"/>
                  </a:lnTo>
                  <a:lnTo>
                    <a:pt x="62333" y="1598"/>
                  </a:lnTo>
                  <a:lnTo>
                    <a:pt x="52999" y="4730"/>
                  </a:lnTo>
                  <a:lnTo>
                    <a:pt x="45199" y="9397"/>
                  </a:lnTo>
                  <a:lnTo>
                    <a:pt x="37400" y="15599"/>
                  </a:lnTo>
                  <a:lnTo>
                    <a:pt x="37400" y="15599"/>
                  </a:lnTo>
                  <a:lnTo>
                    <a:pt x="29664" y="24997"/>
                  </a:lnTo>
                  <a:lnTo>
                    <a:pt x="23399" y="38998"/>
                  </a:lnTo>
                  <a:lnTo>
                    <a:pt x="17197" y="56132"/>
                  </a:lnTo>
                  <a:lnTo>
                    <a:pt x="10932" y="74800"/>
                  </a:lnTo>
                  <a:lnTo>
                    <a:pt x="3196" y="107469"/>
                  </a:lnTo>
                  <a:lnTo>
                    <a:pt x="63" y="119936"/>
                  </a:lnTo>
                  <a:lnTo>
                    <a:pt x="63" y="119936"/>
                  </a:lnTo>
                  <a:lnTo>
                    <a:pt x="14064" y="118401"/>
                  </a:lnTo>
                  <a:lnTo>
                    <a:pt x="46734" y="109067"/>
                  </a:lnTo>
                  <a:lnTo>
                    <a:pt x="63867" y="104400"/>
                  </a:lnTo>
                  <a:lnTo>
                    <a:pt x="81001" y="98135"/>
                  </a:lnTo>
                  <a:lnTo>
                    <a:pt x="96600" y="90335"/>
                  </a:lnTo>
                  <a:lnTo>
                    <a:pt x="105935" y="84134"/>
                  </a:lnTo>
                  <a:lnTo>
                    <a:pt x="105935" y="84134"/>
                  </a:lnTo>
                  <a:lnTo>
                    <a:pt x="112136" y="76334"/>
                  </a:lnTo>
                  <a:lnTo>
                    <a:pt x="116803" y="67000"/>
                  </a:lnTo>
                  <a:lnTo>
                    <a:pt x="119936" y="59200"/>
                  </a:lnTo>
                  <a:lnTo>
                    <a:pt x="119936" y="49866"/>
                  </a:lnTo>
                  <a:lnTo>
                    <a:pt x="119936" y="40532"/>
                  </a:lnTo>
                  <a:lnTo>
                    <a:pt x="116803" y="31198"/>
                  </a:lnTo>
                  <a:lnTo>
                    <a:pt x="112136" y="23399"/>
                  </a:lnTo>
                  <a:lnTo>
                    <a:pt x="105935" y="15599"/>
                  </a:lnTo>
                  <a:lnTo>
                    <a:pt x="105935" y="15599"/>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0" name="Google Shape;370;p36"/>
            <p:cNvSpPr/>
            <p:nvPr/>
          </p:nvSpPr>
          <p:spPr>
            <a:xfrm>
              <a:off x="579300" y="4638450"/>
              <a:ext cx="46800" cy="46800"/>
            </a:xfrm>
            <a:custGeom>
              <a:rect b="b" l="l" r="r" t="t"/>
              <a:pathLst>
                <a:path extrusionOk="0" fill="none" h="120000" w="120000">
                  <a:moveTo>
                    <a:pt x="104392" y="14008"/>
                  </a:moveTo>
                  <a:lnTo>
                    <a:pt x="104392" y="14008"/>
                  </a:lnTo>
                  <a:lnTo>
                    <a:pt x="96588" y="7803"/>
                  </a:lnTo>
                  <a:lnTo>
                    <a:pt x="88784" y="3134"/>
                  </a:lnTo>
                  <a:lnTo>
                    <a:pt x="79445" y="0"/>
                  </a:lnTo>
                  <a:lnTo>
                    <a:pt x="70106" y="0"/>
                  </a:lnTo>
                  <a:lnTo>
                    <a:pt x="60767" y="0"/>
                  </a:lnTo>
                  <a:lnTo>
                    <a:pt x="52963" y="3134"/>
                  </a:lnTo>
                  <a:lnTo>
                    <a:pt x="43624" y="7803"/>
                  </a:lnTo>
                  <a:lnTo>
                    <a:pt x="35820" y="14008"/>
                  </a:lnTo>
                  <a:lnTo>
                    <a:pt x="35820" y="14008"/>
                  </a:lnTo>
                  <a:lnTo>
                    <a:pt x="29616" y="23411"/>
                  </a:lnTo>
                  <a:lnTo>
                    <a:pt x="21812" y="38955"/>
                  </a:lnTo>
                  <a:lnTo>
                    <a:pt x="15607" y="56098"/>
                  </a:lnTo>
                  <a:lnTo>
                    <a:pt x="10938" y="73240"/>
                  </a:lnTo>
                  <a:lnTo>
                    <a:pt x="1599" y="105927"/>
                  </a:lnTo>
                  <a:lnTo>
                    <a:pt x="0" y="120000"/>
                  </a:lnTo>
                  <a:lnTo>
                    <a:pt x="0" y="120000"/>
                  </a:lnTo>
                  <a:lnTo>
                    <a:pt x="12473" y="116865"/>
                  </a:lnTo>
                  <a:lnTo>
                    <a:pt x="45223" y="109061"/>
                  </a:lnTo>
                  <a:lnTo>
                    <a:pt x="63901" y="102857"/>
                  </a:lnTo>
                  <a:lnTo>
                    <a:pt x="81044" y="96588"/>
                  </a:lnTo>
                  <a:lnTo>
                    <a:pt x="95053" y="90383"/>
                  </a:lnTo>
                  <a:lnTo>
                    <a:pt x="104392" y="82579"/>
                  </a:lnTo>
                  <a:lnTo>
                    <a:pt x="104392" y="82579"/>
                  </a:lnTo>
                  <a:lnTo>
                    <a:pt x="110597" y="74776"/>
                  </a:lnTo>
                  <a:lnTo>
                    <a:pt x="115266" y="67036"/>
                  </a:lnTo>
                  <a:lnTo>
                    <a:pt x="118400" y="57633"/>
                  </a:lnTo>
                  <a:lnTo>
                    <a:pt x="120000" y="48294"/>
                  </a:lnTo>
                  <a:lnTo>
                    <a:pt x="118400" y="38955"/>
                  </a:lnTo>
                  <a:lnTo>
                    <a:pt x="115266" y="29616"/>
                  </a:lnTo>
                  <a:lnTo>
                    <a:pt x="110597" y="21812"/>
                  </a:lnTo>
                  <a:lnTo>
                    <a:pt x="104392" y="14008"/>
                  </a:lnTo>
                  <a:lnTo>
                    <a:pt x="104392" y="14008"/>
                  </a:lnTo>
                  <a:close/>
                </a:path>
              </a:pathLst>
            </a:custGeom>
            <a:solidFill>
              <a:srgbClr val="F67031"/>
            </a:solid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grpSp>
      <p:sp>
        <p:nvSpPr>
          <p:cNvPr id="371" name="Google Shape;371;p36"/>
          <p:cNvSpPr/>
          <p:nvPr/>
        </p:nvSpPr>
        <p:spPr>
          <a:xfrm>
            <a:off x="6410281" y="713293"/>
            <a:ext cx="248700" cy="237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2" name="Google Shape;372;p36"/>
          <p:cNvSpPr/>
          <p:nvPr/>
        </p:nvSpPr>
        <p:spPr>
          <a:xfrm rot="2698068">
            <a:off x="8048906" y="1928841"/>
            <a:ext cx="377383" cy="360412"/>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3" name="Google Shape;373;p36"/>
          <p:cNvSpPr/>
          <p:nvPr/>
        </p:nvSpPr>
        <p:spPr>
          <a:xfrm>
            <a:off x="8347545" y="1723093"/>
            <a:ext cx="151200" cy="14430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4" name="Google Shape;374;p36"/>
          <p:cNvSpPr/>
          <p:nvPr/>
        </p:nvSpPr>
        <p:spPr>
          <a:xfrm rot="1278920">
            <a:off x="6238042" y="1429426"/>
            <a:ext cx="151031" cy="144290"/>
          </a:xfrm>
          <a:custGeom>
            <a:rect b="b" l="l" r="r" t="t"/>
            <a:pathLst>
              <a:path extrusionOk="0" fill="none" h="120000" w="120000">
                <a:moveTo>
                  <a:pt x="57484" y="2438"/>
                </a:moveTo>
                <a:lnTo>
                  <a:pt x="57484" y="2438"/>
                </a:lnTo>
                <a:lnTo>
                  <a:pt x="58065" y="1423"/>
                </a:lnTo>
                <a:lnTo>
                  <a:pt x="58645" y="615"/>
                </a:lnTo>
                <a:lnTo>
                  <a:pt x="59415" y="208"/>
                </a:lnTo>
                <a:lnTo>
                  <a:pt x="59996" y="8"/>
                </a:lnTo>
                <a:lnTo>
                  <a:pt x="60576" y="208"/>
                </a:lnTo>
                <a:lnTo>
                  <a:pt x="61354" y="615"/>
                </a:lnTo>
                <a:lnTo>
                  <a:pt x="61934" y="1423"/>
                </a:lnTo>
                <a:lnTo>
                  <a:pt x="62515" y="2438"/>
                </a:lnTo>
                <a:lnTo>
                  <a:pt x="75674" y="34055"/>
                </a:lnTo>
                <a:lnTo>
                  <a:pt x="75674" y="34055"/>
                </a:lnTo>
                <a:lnTo>
                  <a:pt x="76254" y="35070"/>
                </a:lnTo>
                <a:lnTo>
                  <a:pt x="77224" y="36285"/>
                </a:lnTo>
                <a:lnTo>
                  <a:pt x="78193" y="37300"/>
                </a:lnTo>
                <a:lnTo>
                  <a:pt x="79353" y="38316"/>
                </a:lnTo>
                <a:lnTo>
                  <a:pt x="80513" y="39123"/>
                </a:lnTo>
                <a:lnTo>
                  <a:pt x="81864" y="39730"/>
                </a:lnTo>
                <a:lnTo>
                  <a:pt x="83032" y="40338"/>
                </a:lnTo>
                <a:lnTo>
                  <a:pt x="84383" y="40546"/>
                </a:lnTo>
                <a:lnTo>
                  <a:pt x="116900" y="43991"/>
                </a:lnTo>
                <a:lnTo>
                  <a:pt x="116900" y="43991"/>
                </a:lnTo>
                <a:lnTo>
                  <a:pt x="118061" y="44191"/>
                </a:lnTo>
                <a:lnTo>
                  <a:pt x="119030" y="44599"/>
                </a:lnTo>
                <a:lnTo>
                  <a:pt x="119610" y="44998"/>
                </a:lnTo>
                <a:lnTo>
                  <a:pt x="119992" y="45814"/>
                </a:lnTo>
                <a:lnTo>
                  <a:pt x="119992" y="46422"/>
                </a:lnTo>
                <a:lnTo>
                  <a:pt x="119801" y="47229"/>
                </a:lnTo>
                <a:lnTo>
                  <a:pt x="119411" y="48044"/>
                </a:lnTo>
                <a:lnTo>
                  <a:pt x="118450" y="49060"/>
                </a:lnTo>
                <a:lnTo>
                  <a:pt x="94062" y="71755"/>
                </a:lnTo>
                <a:lnTo>
                  <a:pt x="94062" y="71755"/>
                </a:lnTo>
                <a:lnTo>
                  <a:pt x="93093" y="72770"/>
                </a:lnTo>
                <a:lnTo>
                  <a:pt x="92322" y="73985"/>
                </a:lnTo>
                <a:lnTo>
                  <a:pt x="91742" y="75408"/>
                </a:lnTo>
                <a:lnTo>
                  <a:pt x="91162" y="76823"/>
                </a:lnTo>
                <a:lnTo>
                  <a:pt x="90772" y="78246"/>
                </a:lnTo>
                <a:lnTo>
                  <a:pt x="90574" y="79661"/>
                </a:lnTo>
                <a:lnTo>
                  <a:pt x="90574" y="81084"/>
                </a:lnTo>
                <a:lnTo>
                  <a:pt x="90772" y="82499"/>
                </a:lnTo>
                <a:lnTo>
                  <a:pt x="97741" y="116146"/>
                </a:lnTo>
                <a:lnTo>
                  <a:pt x="97741" y="116146"/>
                </a:lnTo>
                <a:lnTo>
                  <a:pt x="97932" y="117361"/>
                </a:lnTo>
                <a:lnTo>
                  <a:pt x="97741" y="118177"/>
                </a:lnTo>
                <a:lnTo>
                  <a:pt x="97543" y="118984"/>
                </a:lnTo>
                <a:lnTo>
                  <a:pt x="97161" y="119592"/>
                </a:lnTo>
                <a:lnTo>
                  <a:pt x="96383" y="119791"/>
                </a:lnTo>
                <a:lnTo>
                  <a:pt x="95612" y="120000"/>
                </a:lnTo>
                <a:lnTo>
                  <a:pt x="94642" y="119592"/>
                </a:lnTo>
                <a:lnTo>
                  <a:pt x="93673" y="119184"/>
                </a:lnTo>
                <a:lnTo>
                  <a:pt x="65415" y="101757"/>
                </a:lnTo>
                <a:lnTo>
                  <a:pt x="65415" y="101757"/>
                </a:lnTo>
                <a:lnTo>
                  <a:pt x="64255" y="101149"/>
                </a:lnTo>
                <a:lnTo>
                  <a:pt x="62904" y="100742"/>
                </a:lnTo>
                <a:lnTo>
                  <a:pt x="61354" y="100542"/>
                </a:lnTo>
                <a:lnTo>
                  <a:pt x="59996" y="100542"/>
                </a:lnTo>
                <a:lnTo>
                  <a:pt x="58645" y="100542"/>
                </a:lnTo>
                <a:lnTo>
                  <a:pt x="57095" y="100742"/>
                </a:lnTo>
                <a:lnTo>
                  <a:pt x="55744" y="101149"/>
                </a:lnTo>
                <a:lnTo>
                  <a:pt x="54576" y="101757"/>
                </a:lnTo>
                <a:lnTo>
                  <a:pt x="26326" y="119184"/>
                </a:lnTo>
                <a:lnTo>
                  <a:pt x="26326" y="119184"/>
                </a:lnTo>
                <a:lnTo>
                  <a:pt x="25357" y="119592"/>
                </a:lnTo>
                <a:lnTo>
                  <a:pt x="24387" y="120000"/>
                </a:lnTo>
                <a:lnTo>
                  <a:pt x="23616" y="119791"/>
                </a:lnTo>
                <a:lnTo>
                  <a:pt x="22838" y="119592"/>
                </a:lnTo>
                <a:lnTo>
                  <a:pt x="22456" y="118984"/>
                </a:lnTo>
                <a:lnTo>
                  <a:pt x="22258" y="118177"/>
                </a:lnTo>
                <a:lnTo>
                  <a:pt x="22067" y="117361"/>
                </a:lnTo>
                <a:lnTo>
                  <a:pt x="22258" y="116146"/>
                </a:lnTo>
                <a:lnTo>
                  <a:pt x="29227" y="82499"/>
                </a:lnTo>
                <a:lnTo>
                  <a:pt x="29227" y="82499"/>
                </a:lnTo>
                <a:lnTo>
                  <a:pt x="29417" y="81084"/>
                </a:lnTo>
                <a:lnTo>
                  <a:pt x="29417" y="79661"/>
                </a:lnTo>
                <a:lnTo>
                  <a:pt x="29227" y="78246"/>
                </a:lnTo>
                <a:lnTo>
                  <a:pt x="28837" y="76823"/>
                </a:lnTo>
                <a:lnTo>
                  <a:pt x="28257" y="75408"/>
                </a:lnTo>
                <a:lnTo>
                  <a:pt x="27677" y="73985"/>
                </a:lnTo>
                <a:lnTo>
                  <a:pt x="26906" y="72770"/>
                </a:lnTo>
                <a:lnTo>
                  <a:pt x="25937" y="71755"/>
                </a:lnTo>
                <a:lnTo>
                  <a:pt x="1549" y="49060"/>
                </a:lnTo>
                <a:lnTo>
                  <a:pt x="1549" y="49060"/>
                </a:lnTo>
                <a:lnTo>
                  <a:pt x="580" y="48044"/>
                </a:lnTo>
                <a:lnTo>
                  <a:pt x="198" y="47229"/>
                </a:lnTo>
                <a:lnTo>
                  <a:pt x="0" y="46422"/>
                </a:lnTo>
                <a:lnTo>
                  <a:pt x="0" y="45814"/>
                </a:lnTo>
                <a:lnTo>
                  <a:pt x="389" y="44998"/>
                </a:lnTo>
                <a:lnTo>
                  <a:pt x="969" y="44599"/>
                </a:lnTo>
                <a:lnTo>
                  <a:pt x="1938" y="44191"/>
                </a:lnTo>
                <a:lnTo>
                  <a:pt x="3099" y="43991"/>
                </a:lnTo>
                <a:lnTo>
                  <a:pt x="35616" y="40546"/>
                </a:lnTo>
                <a:lnTo>
                  <a:pt x="35616" y="40546"/>
                </a:lnTo>
                <a:lnTo>
                  <a:pt x="36967" y="40338"/>
                </a:lnTo>
                <a:lnTo>
                  <a:pt x="38127" y="39730"/>
                </a:lnTo>
                <a:lnTo>
                  <a:pt x="39486" y="39123"/>
                </a:lnTo>
                <a:lnTo>
                  <a:pt x="40646" y="38316"/>
                </a:lnTo>
                <a:lnTo>
                  <a:pt x="41806" y="37300"/>
                </a:lnTo>
                <a:lnTo>
                  <a:pt x="42775" y="36285"/>
                </a:lnTo>
                <a:lnTo>
                  <a:pt x="43745" y="35070"/>
                </a:lnTo>
                <a:lnTo>
                  <a:pt x="44325" y="34055"/>
                </a:lnTo>
                <a:lnTo>
                  <a:pt x="57484" y="2438"/>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5" name="Google Shape;375;p36"/>
          <p:cNvSpPr/>
          <p:nvPr/>
        </p:nvSpPr>
        <p:spPr>
          <a:xfrm>
            <a:off x="1635350" y="1665933"/>
            <a:ext cx="5955900" cy="1074600"/>
          </a:xfrm>
          <a:custGeom>
            <a:rect b="b" l="l" r="r" t="t"/>
            <a:pathLst>
              <a:path extrusionOk="0" h="120000" w="120000">
                <a:moveTo>
                  <a:pt x="0" y="39224"/>
                </a:moveTo>
                <a:cubicBezTo>
                  <a:pt x="2758" y="23932"/>
                  <a:pt x="7018" y="20253"/>
                  <a:pt x="10640" y="12220"/>
                </a:cubicBezTo>
                <a:cubicBezTo>
                  <a:pt x="17585" y="-3182"/>
                  <a:pt x="25979" y="-3730"/>
                  <a:pt x="33076" y="9378"/>
                </a:cubicBezTo>
                <a:cubicBezTo>
                  <a:pt x="36182" y="15113"/>
                  <a:pt x="40231" y="23751"/>
                  <a:pt x="41025" y="41357"/>
                </a:cubicBezTo>
                <a:cubicBezTo>
                  <a:pt x="41792" y="58363"/>
                  <a:pt x="42703" y="78664"/>
                  <a:pt x="41153" y="93945"/>
                </a:cubicBezTo>
                <a:cubicBezTo>
                  <a:pt x="38946" y="115683"/>
                  <a:pt x="32628" y="124830"/>
                  <a:pt x="28333" y="117395"/>
                </a:cubicBezTo>
                <a:cubicBezTo>
                  <a:pt x="24780" y="111241"/>
                  <a:pt x="23565" y="80127"/>
                  <a:pt x="24231" y="59832"/>
                </a:cubicBezTo>
                <a:cubicBezTo>
                  <a:pt x="24665" y="46581"/>
                  <a:pt x="26722" y="35103"/>
                  <a:pt x="28846" y="28564"/>
                </a:cubicBezTo>
                <a:cubicBezTo>
                  <a:pt x="43824" y="-17567"/>
                  <a:pt x="61285" y="93152"/>
                  <a:pt x="78205" y="108159"/>
                </a:cubicBezTo>
                <a:cubicBezTo>
                  <a:pt x="87699" y="116577"/>
                  <a:pt x="97791" y="123953"/>
                  <a:pt x="107051" y="109580"/>
                </a:cubicBezTo>
                <a:cubicBezTo>
                  <a:pt x="113568" y="99462"/>
                  <a:pt x="120000" y="60396"/>
                  <a:pt x="120000" y="22880"/>
                </a:cubicBezTo>
              </a:path>
            </a:pathLst>
          </a:custGeom>
          <a:noFill/>
          <a:ln cap="flat" cmpd="sng" w="9525">
            <a:solidFill>
              <a:srgbClr val="F67031"/>
            </a:solidFill>
            <a:prstDash val="dash"/>
            <a:round/>
            <a:headEnd len="sm" w="sm" type="none"/>
            <a:tailEnd len="sm" w="sm" type="none"/>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9800"/>
              </a:solidFill>
              <a:latin typeface="Arial"/>
              <a:ea typeface="Arial"/>
              <a:cs typeface="Arial"/>
              <a:sym typeface="Arial"/>
            </a:endParaRPr>
          </a:p>
        </p:txBody>
      </p:sp>
      <p:sp>
        <p:nvSpPr>
          <p:cNvPr id="376" name="Google Shape;376;p3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377" name="Google Shape;377;p3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idx="1" type="body"/>
          </p:nvPr>
        </p:nvSpPr>
        <p:spPr>
          <a:xfrm>
            <a:off x="2880625" y="847475"/>
            <a:ext cx="1986300" cy="24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b="1" lang="en" sz="1300"/>
              <a:t>From Smart Dashboard Application Project</a:t>
            </a:r>
            <a:endParaRPr>
              <a:solidFill>
                <a:schemeClr val="dk2"/>
              </a:solidFill>
            </a:endParaRPr>
          </a:p>
          <a:p>
            <a:pPr indent="0" lvl="0" marL="0" rtl="0" algn="l">
              <a:lnSpc>
                <a:spcPct val="115000"/>
              </a:lnSpc>
              <a:spcBef>
                <a:spcPts val="600"/>
              </a:spcBef>
              <a:spcAft>
                <a:spcPts val="0"/>
              </a:spcAft>
              <a:buClr>
                <a:schemeClr val="dk1"/>
              </a:buClr>
              <a:buSzPts val="1100"/>
              <a:buFont typeface="Arial"/>
              <a:buNone/>
            </a:pPr>
            <a:r>
              <a:t/>
            </a:r>
            <a:endParaRPr sz="1000">
              <a:solidFill>
                <a:schemeClr val="dk2"/>
              </a:solidFill>
            </a:endParaRPr>
          </a:p>
          <a:p>
            <a:pPr indent="0" lvl="0" marL="0" rtl="0" algn="l">
              <a:lnSpc>
                <a:spcPct val="115000"/>
              </a:lnSpc>
              <a:spcBef>
                <a:spcPts val="600"/>
              </a:spcBef>
              <a:spcAft>
                <a:spcPts val="0"/>
              </a:spcAft>
              <a:buClr>
                <a:schemeClr val="dk1"/>
              </a:buClr>
              <a:buSzPts val="1100"/>
              <a:buFont typeface="Arial"/>
              <a:buNone/>
            </a:pPr>
            <a:r>
              <a:rPr lang="en" sz="1000">
                <a:solidFill>
                  <a:schemeClr val="dk2"/>
                </a:solidFill>
              </a:rPr>
              <a:t>SDA is the forerunner of EDSDA, a system that helps environmental experts analyze environmental data in Vietnam.</a:t>
            </a:r>
            <a:endParaRPr sz="1000"/>
          </a:p>
        </p:txBody>
      </p:sp>
      <p:sp>
        <p:nvSpPr>
          <p:cNvPr id="383" name="Google Shape;383;p37"/>
          <p:cNvSpPr txBox="1"/>
          <p:nvPr>
            <p:ph idx="2" type="body"/>
          </p:nvPr>
        </p:nvSpPr>
        <p:spPr>
          <a:xfrm>
            <a:off x="4866961" y="841675"/>
            <a:ext cx="1901400" cy="298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b="1" lang="en" sz="1300">
                <a:solidFill>
                  <a:schemeClr val="dk2"/>
                </a:solidFill>
              </a:rPr>
              <a:t>Expand target users</a:t>
            </a:r>
            <a:endParaRPr sz="1300">
              <a:solidFill>
                <a:schemeClr val="dk2"/>
              </a:solidFill>
            </a:endParaRPr>
          </a:p>
          <a:p>
            <a:pPr indent="0" lvl="0" marL="0" rtl="0" algn="l">
              <a:spcBef>
                <a:spcPts val="600"/>
              </a:spcBef>
              <a:spcAft>
                <a:spcPts val="0"/>
              </a:spcAft>
              <a:buClr>
                <a:schemeClr val="dk1"/>
              </a:buClr>
              <a:buSzPts val="900"/>
              <a:buFont typeface="Arial"/>
              <a:buNone/>
            </a:pPr>
            <a:r>
              <a:t/>
            </a:r>
            <a:endParaRPr>
              <a:solidFill>
                <a:schemeClr val="dk2"/>
              </a:solidFill>
            </a:endParaRPr>
          </a:p>
          <a:p>
            <a:pPr indent="0" lvl="0" marL="0" rtl="0" algn="l">
              <a:lnSpc>
                <a:spcPct val="115000"/>
              </a:lnSpc>
              <a:spcBef>
                <a:spcPts val="600"/>
              </a:spcBef>
              <a:spcAft>
                <a:spcPts val="0"/>
              </a:spcAft>
              <a:buSzPts val="900"/>
              <a:buNone/>
            </a:pPr>
            <a:r>
              <a:t/>
            </a:r>
            <a:endParaRPr>
              <a:solidFill>
                <a:schemeClr val="dk2"/>
              </a:solidFill>
            </a:endParaRPr>
          </a:p>
          <a:p>
            <a:pPr indent="0" lvl="0" marL="0" rtl="0" algn="l">
              <a:lnSpc>
                <a:spcPct val="115000"/>
              </a:lnSpc>
              <a:spcBef>
                <a:spcPts val="600"/>
              </a:spcBef>
              <a:spcAft>
                <a:spcPts val="0"/>
              </a:spcAft>
              <a:buClr>
                <a:schemeClr val="dk1"/>
              </a:buClr>
              <a:buSzPts val="1100"/>
              <a:buFont typeface="Arial"/>
              <a:buNone/>
            </a:pPr>
            <a:r>
              <a:rPr lang="en" sz="1000">
                <a:solidFill>
                  <a:schemeClr val="dk2"/>
                </a:solidFill>
              </a:rPr>
              <a:t>Desire to expand the audience of users, not only environmental experts, but also become a system for all those who need to analyze and visualize data quickly and conveniently.</a:t>
            </a:r>
            <a:endParaRPr sz="1000">
              <a:solidFill>
                <a:schemeClr val="dk2"/>
              </a:solidFill>
            </a:endParaRPr>
          </a:p>
          <a:p>
            <a:pPr indent="0" lvl="0" marL="0" rtl="0" algn="l">
              <a:lnSpc>
                <a:spcPct val="115000"/>
              </a:lnSpc>
              <a:spcBef>
                <a:spcPts val="600"/>
              </a:spcBef>
              <a:spcAft>
                <a:spcPts val="0"/>
              </a:spcAft>
              <a:buClr>
                <a:schemeClr val="dk1"/>
              </a:buClr>
              <a:buSzPts val="1100"/>
              <a:buFont typeface="Arial"/>
              <a:buNone/>
            </a:pPr>
            <a:r>
              <a:t/>
            </a:r>
            <a:endParaRPr>
              <a:solidFill>
                <a:schemeClr val="dk2"/>
              </a:solidFill>
            </a:endParaRPr>
          </a:p>
          <a:p>
            <a:pPr indent="0" lvl="0" marL="0" rtl="0" algn="l">
              <a:lnSpc>
                <a:spcPct val="115000"/>
              </a:lnSpc>
              <a:spcBef>
                <a:spcPts val="600"/>
              </a:spcBef>
              <a:spcAft>
                <a:spcPts val="0"/>
              </a:spcAft>
              <a:buSzPts val="900"/>
              <a:buNone/>
            </a:pPr>
            <a:r>
              <a:t/>
            </a:r>
            <a:endParaRPr>
              <a:solidFill>
                <a:schemeClr val="dk2"/>
              </a:solidFill>
            </a:endParaRPr>
          </a:p>
        </p:txBody>
      </p:sp>
      <p:sp>
        <p:nvSpPr>
          <p:cNvPr id="384" name="Google Shape;384;p37"/>
          <p:cNvSpPr txBox="1"/>
          <p:nvPr>
            <p:ph idx="3" type="body"/>
          </p:nvPr>
        </p:nvSpPr>
        <p:spPr>
          <a:xfrm>
            <a:off x="6852400" y="808000"/>
            <a:ext cx="2176500" cy="91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900"/>
              <a:buNone/>
            </a:pPr>
            <a:r>
              <a:rPr b="1" lang="en" sz="1300"/>
              <a:t>Expanding the topic of data and tools, become an open data hub</a:t>
            </a:r>
            <a:endParaRPr b="1" sz="1300"/>
          </a:p>
          <a:p>
            <a:pPr indent="0" lvl="0" marL="0" rtl="0" algn="l">
              <a:lnSpc>
                <a:spcPct val="115000"/>
              </a:lnSpc>
              <a:spcBef>
                <a:spcPts val="600"/>
              </a:spcBef>
              <a:spcAft>
                <a:spcPts val="0"/>
              </a:spcAft>
              <a:buSzPts val="900"/>
              <a:buNone/>
            </a:pPr>
            <a:r>
              <a:t/>
            </a:r>
            <a:endParaRPr/>
          </a:p>
        </p:txBody>
      </p:sp>
      <p:grpSp>
        <p:nvGrpSpPr>
          <p:cNvPr id="385" name="Google Shape;385;p37"/>
          <p:cNvGrpSpPr/>
          <p:nvPr/>
        </p:nvGrpSpPr>
        <p:grpSpPr>
          <a:xfrm>
            <a:off x="4965657" y="418944"/>
            <a:ext cx="433992" cy="422729"/>
            <a:chOff x="5916675" y="927975"/>
            <a:chExt cx="516350" cy="502950"/>
          </a:xfrm>
        </p:grpSpPr>
        <p:sp>
          <p:nvSpPr>
            <p:cNvPr id="386" name="Google Shape;386;p37"/>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7"/>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37"/>
          <p:cNvGrpSpPr/>
          <p:nvPr/>
        </p:nvGrpSpPr>
        <p:grpSpPr>
          <a:xfrm>
            <a:off x="6942841" y="336945"/>
            <a:ext cx="364776" cy="434328"/>
            <a:chOff x="3968275" y="4980625"/>
            <a:chExt cx="379975" cy="452425"/>
          </a:xfrm>
        </p:grpSpPr>
        <p:sp>
          <p:nvSpPr>
            <p:cNvPr id="389" name="Google Shape;389;p37"/>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7"/>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7"/>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p37"/>
          <p:cNvGrpSpPr/>
          <p:nvPr/>
        </p:nvGrpSpPr>
        <p:grpSpPr>
          <a:xfrm>
            <a:off x="3142446" y="433787"/>
            <a:ext cx="393060" cy="393060"/>
            <a:chOff x="5941025" y="3634400"/>
            <a:chExt cx="467650" cy="467650"/>
          </a:xfrm>
        </p:grpSpPr>
        <p:sp>
          <p:nvSpPr>
            <p:cNvPr id="393" name="Google Shape;393;p37"/>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7"/>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7"/>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7"/>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3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
                <a:solidFill>
                  <a:srgbClr val="F67031"/>
                </a:solidFill>
              </a:rPr>
              <a:t>‹#›</a:t>
            </a:fld>
            <a:endParaRPr b="1">
              <a:solidFill>
                <a:srgbClr val="F67031"/>
              </a:solidFill>
            </a:endParaRPr>
          </a:p>
        </p:txBody>
      </p:sp>
      <p:pic>
        <p:nvPicPr>
          <p:cNvPr id="400" name="Google Shape;400;p37"/>
          <p:cNvPicPr preferRelativeResize="0"/>
          <p:nvPr/>
        </p:nvPicPr>
        <p:blipFill>
          <a:blip r:embed="rId3">
            <a:alphaModFix/>
          </a:blip>
          <a:stretch>
            <a:fillRect/>
          </a:stretch>
        </p:blipFill>
        <p:spPr>
          <a:xfrm>
            <a:off x="6576550" y="3157543"/>
            <a:ext cx="2567452" cy="1925601"/>
          </a:xfrm>
          <a:prstGeom prst="rect">
            <a:avLst/>
          </a:prstGeom>
          <a:noFill/>
          <a:ln>
            <a:noFill/>
          </a:ln>
        </p:spPr>
      </p:pic>
      <p:pic>
        <p:nvPicPr>
          <p:cNvPr id="401" name="Google Shape;401;p37"/>
          <p:cNvPicPr preferRelativeResize="0"/>
          <p:nvPr/>
        </p:nvPicPr>
        <p:blipFill rotWithShape="1">
          <a:blip r:embed="rId4">
            <a:alphaModFix/>
          </a:blip>
          <a:srcRect b="2370" l="0" r="0" t="-2370"/>
          <a:stretch/>
        </p:blipFill>
        <p:spPr>
          <a:xfrm>
            <a:off x="4635508" y="3179393"/>
            <a:ext cx="2371900" cy="1778913"/>
          </a:xfrm>
          <a:prstGeom prst="rect">
            <a:avLst/>
          </a:prstGeom>
          <a:noFill/>
          <a:ln>
            <a:noFill/>
          </a:ln>
        </p:spPr>
      </p:pic>
      <p:sp>
        <p:nvSpPr>
          <p:cNvPr id="402" name="Google Shape;402;p37"/>
          <p:cNvSpPr txBox="1"/>
          <p:nvPr/>
        </p:nvSpPr>
        <p:spPr>
          <a:xfrm>
            <a:off x="6852375" y="1549800"/>
            <a:ext cx="2126700" cy="16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000">
                <a:solidFill>
                  <a:schemeClr val="dk2"/>
                </a:solidFill>
                <a:latin typeface="Nunito Sans"/>
                <a:ea typeface="Nunito Sans"/>
                <a:cs typeface="Nunito Sans"/>
                <a:sym typeface="Nunito Sans"/>
              </a:rPr>
              <a:t>Expect the system to handle all topics of data, providing more useful tools for data analysts. In addition, EDSDA can become a sharing data hub for everyone.</a:t>
            </a:r>
            <a:endParaRPr sz="1000">
              <a:solidFill>
                <a:schemeClr val="dk2"/>
              </a:solidFill>
              <a:latin typeface="Nunito Sans"/>
              <a:ea typeface="Nunito Sans"/>
              <a:cs typeface="Nunito Sans"/>
              <a:sym typeface="Nunito Sans"/>
            </a:endParaRPr>
          </a:p>
        </p:txBody>
      </p:sp>
      <p:sp>
        <p:nvSpPr>
          <p:cNvPr id="403" name="Google Shape;403;p37"/>
          <p:cNvSpPr txBox="1"/>
          <p:nvPr>
            <p:ph type="title"/>
          </p:nvPr>
        </p:nvSpPr>
        <p:spPr>
          <a:xfrm>
            <a:off x="158250" y="575500"/>
            <a:ext cx="2506500" cy="429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chemeClr val="lt1"/>
                </a:solidFill>
                <a:latin typeface="PT Sans Narrow"/>
                <a:ea typeface="PT Sans Narrow"/>
                <a:cs typeface="PT Sans Narrow"/>
                <a:sym typeface="PT Sans Narrow"/>
              </a:rPr>
              <a:t>Table of contents</a:t>
            </a:r>
            <a:endParaRPr b="1" sz="21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700">
                <a:solidFill>
                  <a:schemeClr val="lt1"/>
                </a:solidFill>
                <a:latin typeface="PT Sans Narrow"/>
                <a:ea typeface="PT Sans Narrow"/>
                <a:cs typeface="PT Sans Narrow"/>
                <a:sym typeface="PT Sans Narrow"/>
              </a:rPr>
              <a:t>Main content:</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2700">
                <a:solidFill>
                  <a:schemeClr val="lt1"/>
                </a:solidFill>
                <a:latin typeface="PT Sans Narrow"/>
                <a:ea typeface="PT Sans Narrow"/>
                <a:cs typeface="PT Sans Narrow"/>
                <a:sym typeface="PT Sans Narrow"/>
              </a:rPr>
              <a:t>1. Idea</a:t>
            </a:r>
            <a:endParaRPr sz="27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2. Product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3. Technologies Stack</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4. Project Management</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5. Demo</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6. Reflection</a:t>
            </a:r>
            <a:endParaRPr sz="1300">
              <a:solidFill>
                <a:schemeClr val="lt1"/>
              </a:solidFill>
              <a:latin typeface="PT Sans Narrow"/>
              <a:ea typeface="PT Sans Narrow"/>
              <a:cs typeface="PT Sans Narrow"/>
              <a:sym typeface="PT Sans Narrow"/>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300">
                <a:solidFill>
                  <a:schemeClr val="lt1"/>
                </a:solidFill>
                <a:latin typeface="PT Sans Narrow"/>
                <a:ea typeface="PT Sans Narrow"/>
                <a:cs typeface="PT Sans Narrow"/>
                <a:sym typeface="PT Sans Narrow"/>
              </a:rPr>
              <a:t>7. Summary</a:t>
            </a:r>
            <a:endParaRPr sz="1300">
              <a:latin typeface="PT Sans Narrow"/>
              <a:ea typeface="PT Sans Narrow"/>
              <a:cs typeface="PT Sans Narrow"/>
              <a:sym typeface="PT Sans Narrow"/>
            </a:endParaRPr>
          </a:p>
        </p:txBody>
      </p:sp>
      <p:pic>
        <p:nvPicPr>
          <p:cNvPr id="404" name="Google Shape;404;p37"/>
          <p:cNvPicPr preferRelativeResize="0"/>
          <p:nvPr/>
        </p:nvPicPr>
        <p:blipFill>
          <a:blip r:embed="rId5">
            <a:alphaModFix/>
          </a:blip>
          <a:stretch>
            <a:fillRect/>
          </a:stretch>
        </p:blipFill>
        <p:spPr>
          <a:xfrm>
            <a:off x="2998187" y="3301187"/>
            <a:ext cx="1535326" cy="1535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